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DCF"/>
    <a:srgbClr val="F27A7D"/>
    <a:srgbClr val="F5A1D3"/>
    <a:srgbClr val="F3D7F5"/>
    <a:srgbClr val="89B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8" d="100"/>
          <a:sy n="78" d="100"/>
        </p:scale>
        <p:origin x="29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86480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98388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42556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1202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89729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94167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7669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267669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C3AE98B-9548-EB44-5CC4-42961208E661}"/>
              </a:ext>
            </a:extLst>
          </p:cNvPr>
          <p:cNvSpPr/>
          <p:nvPr userDrawn="1"/>
        </p:nvSpPr>
        <p:spPr>
          <a:xfrm>
            <a:off x="-2" y="0"/>
            <a:ext cx="6857163" cy="9905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Date Placeholder 1"/>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
        <p:nvSpPr>
          <p:cNvPr id="5" name="直角三角形 4">
            <a:extLst>
              <a:ext uri="{FF2B5EF4-FFF2-40B4-BE49-F238E27FC236}">
                <a16:creationId xmlns:a16="http://schemas.microsoft.com/office/drawing/2014/main" id="{E6C83A73-1BC0-F46A-3869-C343CF406A36}"/>
              </a:ext>
            </a:extLst>
          </p:cNvPr>
          <p:cNvSpPr/>
          <p:nvPr userDrawn="1"/>
        </p:nvSpPr>
        <p:spPr>
          <a:xfrm rot="10800000" flipH="1">
            <a:off x="0" y="0"/>
            <a:ext cx="2440641" cy="6394076"/>
          </a:xfrm>
          <a:prstGeom prst="rtTriangle">
            <a:avLst/>
          </a:prstGeom>
          <a:solidFill>
            <a:schemeClr val="accent1">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二等辺三角形 5">
            <a:extLst>
              <a:ext uri="{FF2B5EF4-FFF2-40B4-BE49-F238E27FC236}">
                <a16:creationId xmlns:a16="http://schemas.microsoft.com/office/drawing/2014/main" id="{8DD78735-72A5-20AB-FCEB-909FC7DEAED5}"/>
              </a:ext>
            </a:extLst>
          </p:cNvPr>
          <p:cNvSpPr/>
          <p:nvPr userDrawn="1"/>
        </p:nvSpPr>
        <p:spPr>
          <a:xfrm rot="5400000">
            <a:off x="-2346092" y="2360378"/>
            <a:ext cx="6394076" cy="1673319"/>
          </a:xfrm>
          <a:prstGeom prst="triangle">
            <a:avLst>
              <a:gd name="adj" fmla="val 30967"/>
            </a:avLst>
          </a:prstGeom>
          <a:solidFill>
            <a:srgbClr val="89B2E3">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二等辺三角形 7">
            <a:extLst>
              <a:ext uri="{FF2B5EF4-FFF2-40B4-BE49-F238E27FC236}">
                <a16:creationId xmlns:a16="http://schemas.microsoft.com/office/drawing/2014/main" id="{FF33CC3F-A7C3-AF10-32DE-546CAD7C5796}"/>
              </a:ext>
            </a:extLst>
          </p:cNvPr>
          <p:cNvSpPr/>
          <p:nvPr userDrawn="1"/>
        </p:nvSpPr>
        <p:spPr>
          <a:xfrm rot="5400000">
            <a:off x="-1859056" y="3365125"/>
            <a:ext cx="4988857" cy="1270748"/>
          </a:xfrm>
          <a:prstGeom prst="triangle">
            <a:avLst>
              <a:gd name="adj" fmla="val 30967"/>
            </a:avLst>
          </a:prstGeom>
          <a:solidFill>
            <a:schemeClr val="accent1">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二等辺三角形 8">
            <a:extLst>
              <a:ext uri="{FF2B5EF4-FFF2-40B4-BE49-F238E27FC236}">
                <a16:creationId xmlns:a16="http://schemas.microsoft.com/office/drawing/2014/main" id="{09CB7B9E-3024-878D-936F-25B51ECD9966}"/>
              </a:ext>
            </a:extLst>
          </p:cNvPr>
          <p:cNvSpPr/>
          <p:nvPr userDrawn="1"/>
        </p:nvSpPr>
        <p:spPr>
          <a:xfrm rot="5400000">
            <a:off x="-1327898" y="4195482"/>
            <a:ext cx="3610535" cy="954742"/>
          </a:xfrm>
          <a:prstGeom prst="triangle">
            <a:avLst>
              <a:gd name="adj" fmla="val 28831"/>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直角三角形 11">
            <a:extLst>
              <a:ext uri="{FF2B5EF4-FFF2-40B4-BE49-F238E27FC236}">
                <a16:creationId xmlns:a16="http://schemas.microsoft.com/office/drawing/2014/main" id="{AB27512A-AB5A-F4F2-91CC-31826F37573F}"/>
              </a:ext>
            </a:extLst>
          </p:cNvPr>
          <p:cNvSpPr/>
          <p:nvPr userDrawn="1"/>
        </p:nvSpPr>
        <p:spPr>
          <a:xfrm flipH="1">
            <a:off x="5314112" y="6230176"/>
            <a:ext cx="1543049" cy="3675823"/>
          </a:xfrm>
          <a:prstGeom prst="rtTriangle">
            <a:avLst/>
          </a:prstGeom>
          <a:solidFill>
            <a:srgbClr val="F3D7F5">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二等辺三角形 12">
            <a:extLst>
              <a:ext uri="{FF2B5EF4-FFF2-40B4-BE49-F238E27FC236}">
                <a16:creationId xmlns:a16="http://schemas.microsoft.com/office/drawing/2014/main" id="{E78402F4-E593-BDC4-94C5-688C754D2C85}"/>
              </a:ext>
            </a:extLst>
          </p:cNvPr>
          <p:cNvSpPr/>
          <p:nvPr userDrawn="1"/>
        </p:nvSpPr>
        <p:spPr>
          <a:xfrm rot="16200000">
            <a:off x="4481255" y="7539126"/>
            <a:ext cx="3675823" cy="1057924"/>
          </a:xfrm>
          <a:prstGeom prst="triangle">
            <a:avLst>
              <a:gd name="adj" fmla="val 30967"/>
            </a:avLst>
          </a:prstGeom>
          <a:solidFill>
            <a:srgbClr val="F5A1D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4531EB14-99B7-B890-7760-ECF8D005ADED}"/>
              </a:ext>
            </a:extLst>
          </p:cNvPr>
          <p:cNvSpPr/>
          <p:nvPr userDrawn="1"/>
        </p:nvSpPr>
        <p:spPr>
          <a:xfrm rot="16200000">
            <a:off x="5021463" y="7204491"/>
            <a:ext cx="2867991" cy="803407"/>
          </a:xfrm>
          <a:prstGeom prst="triangle">
            <a:avLst>
              <a:gd name="adj" fmla="val 30967"/>
            </a:avLst>
          </a:prstGeom>
          <a:solidFill>
            <a:srgbClr val="F27A7D">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9344571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369517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2025/6/11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40026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BE8DC89-9963-40A5-B551-7D460E78021F}" type="datetimeFigureOut">
              <a:rPr kumimoji="1" lang="ja-JP" altLang="en-US" smtClean="0"/>
              <a:t>2025/6/11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3521782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ms.gle/SWmqRDnmu51tX7cS8"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283E25B-2D32-0192-F2B5-9EB4EA442DED}"/>
              </a:ext>
            </a:extLst>
          </p:cNvPr>
          <p:cNvSpPr txBox="1"/>
          <p:nvPr/>
        </p:nvSpPr>
        <p:spPr>
          <a:xfrm>
            <a:off x="219456" y="79021"/>
            <a:ext cx="6638544" cy="523220"/>
          </a:xfrm>
          <a:prstGeom prst="rect">
            <a:avLst/>
          </a:prstGeom>
          <a:noFill/>
        </p:spPr>
        <p:txBody>
          <a:bodyPr wrap="square" rtlCol="0">
            <a:spAutoFit/>
          </a:bodyPr>
          <a:lstStyle/>
          <a:p>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主催　日本血栓止血学会</a:t>
            </a:r>
            <a:r>
              <a:rPr lang="ja-JP" altLang="ja-JP" sz="1400" b="1" dirty="0">
                <a:effectLst/>
                <a:latin typeface="Meiryo UI" panose="020B0604030504040204" pitchFamily="50" charset="-128"/>
                <a:ea typeface="Meiryo UI" panose="020B0604030504040204" pitchFamily="50" charset="-128"/>
              </a:rPr>
              <a:t> </a:t>
            </a:r>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急性期</a:t>
            </a:r>
            <a:r>
              <a:rPr lang="en-US" altLang="ja-JP" sz="1400" b="1" dirty="0">
                <a:effectLst/>
                <a:latin typeface="Meiryo UI" panose="020B0604030504040204" pitchFamily="50" charset="-128"/>
                <a:ea typeface="Meiryo UI" panose="020B0604030504040204" pitchFamily="50" charset="-128"/>
              </a:rPr>
              <a:t>DIC</a:t>
            </a:r>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研究の再活性化を推進するための委員会</a:t>
            </a:r>
            <a:endParaRPr lang="en-US" altLang="ja-JP" sz="1400" b="1" dirty="0">
              <a:effectLst/>
              <a:latin typeface="Meiryo UI" panose="020B0604030504040204" pitchFamily="50" charset="-128"/>
              <a:ea typeface="Meiryo UI" panose="020B0604030504040204" pitchFamily="50" charset="-128"/>
              <a:cs typeface="Arial" panose="020B0604020202020204" pitchFamily="34" charset="0"/>
            </a:endParaRPr>
          </a:p>
          <a:p>
            <a:r>
              <a:rPr kumimoji="1" lang="ja-JP" altLang="en-US" sz="1400" b="1" dirty="0">
                <a:latin typeface="Meiryo UI" panose="020B0604030504040204" pitchFamily="50" charset="-128"/>
                <a:ea typeface="Meiryo UI" panose="020B0604030504040204" pitchFamily="50" charset="-128"/>
              </a:rPr>
              <a:t>共催　特定非営利活動法人　臨床評価研究所</a:t>
            </a:r>
          </a:p>
        </p:txBody>
      </p:sp>
      <p:sp>
        <p:nvSpPr>
          <p:cNvPr id="5" name="テキスト ボックス 4">
            <a:extLst>
              <a:ext uri="{FF2B5EF4-FFF2-40B4-BE49-F238E27FC236}">
                <a16:creationId xmlns:a16="http://schemas.microsoft.com/office/drawing/2014/main" id="{10244BF0-2A63-B7CD-21B5-01DB83A5B8AD}"/>
              </a:ext>
            </a:extLst>
          </p:cNvPr>
          <p:cNvSpPr txBox="1"/>
          <p:nvPr/>
        </p:nvSpPr>
        <p:spPr>
          <a:xfrm>
            <a:off x="219456" y="596495"/>
            <a:ext cx="6638544" cy="1261884"/>
          </a:xfrm>
          <a:prstGeom prst="rect">
            <a:avLst/>
          </a:prstGeom>
          <a:noFill/>
        </p:spPr>
        <p:txBody>
          <a:bodyPr wrap="square" rtlCol="0">
            <a:spAutoFit/>
          </a:bodyPr>
          <a:lstStyle/>
          <a:p>
            <a:r>
              <a:rPr lang="ja-JP" altLang="en-US" sz="2800" b="1" kern="100" dirty="0">
                <a:effectLst/>
                <a:latin typeface="Meiryo UI" panose="020B0604030504040204" pitchFamily="50" charset="-128"/>
                <a:ea typeface="Meiryo UI" panose="020B0604030504040204" pitchFamily="50" charset="-128"/>
                <a:cs typeface="Arial" panose="020B0604020202020204" pitchFamily="34" charset="0"/>
              </a:rPr>
              <a:t>第</a:t>
            </a:r>
            <a:r>
              <a:rPr lang="en-US" altLang="ja-JP" sz="2800" b="1" kern="100" dirty="0">
                <a:latin typeface="Meiryo UI" panose="020B0604030504040204" pitchFamily="50" charset="-128"/>
                <a:ea typeface="Meiryo UI" panose="020B0604030504040204" pitchFamily="50" charset="-128"/>
                <a:cs typeface="Arial" panose="020B0604020202020204" pitchFamily="34" charset="0"/>
              </a:rPr>
              <a:t>3</a:t>
            </a:r>
            <a:r>
              <a:rPr lang="ja-JP" altLang="en-US" sz="2800" b="1" kern="100" dirty="0">
                <a:effectLst/>
                <a:latin typeface="Meiryo UI" panose="020B0604030504040204" pitchFamily="50" charset="-128"/>
                <a:ea typeface="Meiryo UI" panose="020B0604030504040204" pitchFamily="50" charset="-128"/>
                <a:cs typeface="Arial" panose="020B0604020202020204" pitchFamily="34" charset="0"/>
              </a:rPr>
              <a:t>回 </a:t>
            </a:r>
            <a:r>
              <a:rPr lang="ja-JP" altLang="ja-JP" sz="2800" b="1" kern="100" dirty="0">
                <a:effectLst/>
                <a:latin typeface="Meiryo UI" panose="020B0604030504040204" pitchFamily="50" charset="-128"/>
                <a:ea typeface="Meiryo UI" panose="020B0604030504040204" pitchFamily="50" charset="-128"/>
                <a:cs typeface="Arial" panose="020B0604020202020204" pitchFamily="34" charset="0"/>
              </a:rPr>
              <a:t>臨床研究推進ハンズオンセミナー</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ICE</a:t>
            </a:r>
            <a:r>
              <a:rPr lang="ja-JP" altLang="ja-JP" sz="2800" b="1" kern="100" dirty="0">
                <a:effectLst/>
                <a:latin typeface="Meiryo UI" panose="020B0604030504040204" pitchFamily="50" charset="-128"/>
                <a:ea typeface="Meiryo UI" panose="020B0604030504040204" pitchFamily="50" charset="-128"/>
                <a:cs typeface="Arial" panose="020B0604020202020204" pitchFamily="34" charset="0"/>
              </a:rPr>
              <a:t>ワークショップ</a:t>
            </a:r>
            <a:endPar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endParaRPr>
          </a:p>
          <a:p>
            <a:r>
              <a:rPr lang="ja-JP" altLang="ja-JP" sz="2000" b="1" dirty="0">
                <a:effectLst/>
                <a:latin typeface="Meiryo UI" panose="020B0604030504040204" pitchFamily="50" charset="-128"/>
                <a:ea typeface="Meiryo UI" panose="020B0604030504040204" pitchFamily="50" charset="-128"/>
                <a:cs typeface="Arial" panose="020B0604020202020204" pitchFamily="34" charset="0"/>
              </a:rPr>
              <a:t>～臨床研究のイロハから統計解析、論文執筆まで～</a:t>
            </a:r>
            <a:endParaRPr lang="ja-JP" alt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53F016F1-6212-7ACD-36B7-34AB126E342E}"/>
              </a:ext>
            </a:extLst>
          </p:cNvPr>
          <p:cNvSpPr txBox="1"/>
          <p:nvPr/>
        </p:nvSpPr>
        <p:spPr>
          <a:xfrm>
            <a:off x="2764044" y="1151169"/>
            <a:ext cx="2822448" cy="307777"/>
          </a:xfrm>
          <a:prstGeom prst="rect">
            <a:avLst/>
          </a:prstGeom>
          <a:noFill/>
        </p:spPr>
        <p:txBody>
          <a:bodyPr wrap="square" rtlCol="0">
            <a:spAutoFit/>
          </a:bodyPr>
          <a:lstStyle/>
          <a:p>
            <a:r>
              <a:rPr lang="en-US" altLang="ja-JP" sz="1400" b="1" kern="100" dirty="0">
                <a:solidFill>
                  <a:srgbClr val="FF0000"/>
                </a:solidFill>
                <a:effectLst/>
                <a:ea typeface="メイリオ" panose="020B0604030504040204" pitchFamily="50" charset="-128"/>
                <a:cs typeface="Times New Roman" panose="02020603050405020304" pitchFamily="18" charset="0"/>
              </a:rPr>
              <a:t>I</a:t>
            </a:r>
            <a:r>
              <a:rPr lang="en-US" altLang="ja-JP" sz="1400" kern="100" dirty="0">
                <a:effectLst/>
                <a:ea typeface="メイリオ" panose="020B0604030504040204" pitchFamily="50" charset="-128"/>
                <a:cs typeface="Times New Roman" panose="02020603050405020304" pitchFamily="18" charset="0"/>
              </a:rPr>
              <a:t>nstitute for </a:t>
            </a:r>
            <a:r>
              <a:rPr lang="en-US" altLang="ja-JP" sz="1400" b="1" kern="100" dirty="0">
                <a:solidFill>
                  <a:srgbClr val="FF0000"/>
                </a:solidFill>
                <a:effectLst/>
                <a:ea typeface="メイリオ" panose="020B0604030504040204" pitchFamily="50" charset="-128"/>
                <a:cs typeface="Times New Roman" panose="02020603050405020304" pitchFamily="18" charset="0"/>
              </a:rPr>
              <a:t>C</a:t>
            </a:r>
            <a:r>
              <a:rPr lang="en-US" altLang="ja-JP" sz="1400" kern="100" dirty="0">
                <a:effectLst/>
                <a:ea typeface="メイリオ" panose="020B0604030504040204" pitchFamily="50" charset="-128"/>
                <a:cs typeface="Times New Roman" panose="02020603050405020304" pitchFamily="18" charset="0"/>
              </a:rPr>
              <a:t>linical </a:t>
            </a:r>
            <a:r>
              <a:rPr lang="en-US" altLang="ja-JP" sz="1400" b="1" kern="100" dirty="0">
                <a:solidFill>
                  <a:srgbClr val="FF0000"/>
                </a:solidFill>
                <a:effectLst/>
                <a:ea typeface="メイリオ" panose="020B0604030504040204" pitchFamily="50" charset="-128"/>
                <a:cs typeface="Times New Roman" panose="02020603050405020304" pitchFamily="18" charset="0"/>
              </a:rPr>
              <a:t>E</a:t>
            </a:r>
            <a:r>
              <a:rPr lang="en-US" altLang="ja-JP" sz="1400" kern="100" dirty="0">
                <a:effectLst/>
                <a:ea typeface="メイリオ" panose="020B0604030504040204" pitchFamily="50" charset="-128"/>
                <a:cs typeface="Times New Roman" panose="02020603050405020304" pitchFamily="18" charset="0"/>
              </a:rPr>
              <a:t>ffectiveness</a:t>
            </a:r>
            <a:endParaRPr lang="ja-JP" altLang="ja-JP" sz="1400" kern="100" dirty="0">
              <a:effectLst/>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CE0DF1EB-CD4F-095F-57BF-B2E79BC55FDB}"/>
              </a:ext>
            </a:extLst>
          </p:cNvPr>
          <p:cNvSpPr txBox="1"/>
          <p:nvPr/>
        </p:nvSpPr>
        <p:spPr>
          <a:xfrm>
            <a:off x="116400" y="1930252"/>
            <a:ext cx="6638544" cy="830997"/>
          </a:xfrm>
          <a:prstGeom prst="rect">
            <a:avLst/>
          </a:prstGeom>
          <a:noFill/>
        </p:spPr>
        <p:txBody>
          <a:bodyPr wrap="square" rtlCol="0">
            <a:spAutoFit/>
          </a:bodyPr>
          <a:lstStyle/>
          <a:p>
            <a:r>
              <a:rPr lang="ja-JP" altLang="ja-JP" sz="1200" kern="100" dirty="0">
                <a:effectLst/>
                <a:ea typeface="メイリオ" panose="020B0604030504040204" pitchFamily="50" charset="-128"/>
                <a:cs typeface="Arial" panose="020B0604020202020204" pitchFamily="34" charset="0"/>
              </a:rPr>
              <a:t>「臨床研究をして論文を書きたいけど何をどうしてよいかわからない」</a:t>
            </a:r>
            <a:endParaRPr lang="en-US" altLang="ja-JP" sz="1200" kern="100" dirty="0">
              <a:effectLst/>
              <a:ea typeface="メイリオ" panose="020B0604030504040204" pitchFamily="50" charset="-128"/>
              <a:cs typeface="Arial" panose="020B0604020202020204" pitchFamily="34" charset="0"/>
            </a:endParaRPr>
          </a:p>
          <a:p>
            <a:r>
              <a:rPr lang="ja-JP" altLang="ja-JP" sz="1200" kern="100" dirty="0">
                <a:effectLst/>
                <a:ea typeface="メイリオ" panose="020B0604030504040204" pitchFamily="50" charset="-128"/>
                <a:cs typeface="Arial" panose="020B0604020202020204" pitchFamily="34" charset="0"/>
              </a:rPr>
              <a:t>「論文を書いてみたけどやっていることが正しいのか自信が持てない」</a:t>
            </a:r>
            <a:endParaRPr lang="en-US" altLang="ja-JP" sz="1200" kern="100" dirty="0">
              <a:effectLst/>
              <a:ea typeface="メイリオ" panose="020B0604030504040204" pitchFamily="50" charset="-128"/>
              <a:cs typeface="Arial" panose="020B0604020202020204" pitchFamily="34" charset="0"/>
            </a:endParaRPr>
          </a:p>
          <a:p>
            <a:r>
              <a:rPr lang="ja-JP" altLang="ja-JP" sz="1200" kern="100" dirty="0">
                <a:effectLst/>
                <a:ea typeface="メイリオ" panose="020B0604030504040204" pitchFamily="50" charset="-128"/>
                <a:cs typeface="Arial" panose="020B0604020202020204" pitchFamily="34" charset="0"/>
              </a:rPr>
              <a:t>そんな若手学会員を対象に、臨床研究の基礎から解析テーマの決定、実際の統計解析および論文執筆まで、投稿資金援助も含めて本委員会および協力者による万全な体制でサポート</a:t>
            </a:r>
            <a:r>
              <a:rPr lang="ja-JP" altLang="en-US" sz="1200" kern="100" dirty="0">
                <a:ea typeface="メイリオ" panose="020B0604030504040204" pitchFamily="50" charset="-128"/>
                <a:cs typeface="Arial" panose="020B0604020202020204" pitchFamily="34" charset="0"/>
              </a:rPr>
              <a:t>します</a:t>
            </a:r>
            <a:r>
              <a:rPr lang="ja-JP" altLang="ja-JP" sz="1200" kern="100" dirty="0">
                <a:effectLst/>
                <a:ea typeface="メイリオ" panose="020B0604030504040204" pitchFamily="50" charset="-128"/>
                <a:cs typeface="Arial" panose="020B0604020202020204" pitchFamily="34" charset="0"/>
              </a:rPr>
              <a:t>。</a:t>
            </a:r>
            <a:endParaRPr lang="ja-JP" altLang="ja-JP" sz="1200" kern="100" dirty="0">
              <a:effectLst/>
              <a:ea typeface="メイリオ"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D3B6BA4-521D-ACCA-106B-35EE2A4EC693}"/>
              </a:ext>
            </a:extLst>
          </p:cNvPr>
          <p:cNvSpPr txBox="1"/>
          <p:nvPr/>
        </p:nvSpPr>
        <p:spPr>
          <a:xfrm>
            <a:off x="1122518" y="5840640"/>
            <a:ext cx="5579131"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2025</a:t>
            </a:r>
            <a:r>
              <a:rPr kumimoji="1" lang="ja-JP" altLang="en-US" sz="2400" dirty="0">
                <a:latin typeface="Meiryo UI" panose="020B0604030504040204" pitchFamily="50" charset="-128"/>
                <a:ea typeface="Meiryo UI" panose="020B0604030504040204" pitchFamily="50" charset="-128"/>
              </a:rPr>
              <a:t>年</a:t>
            </a:r>
            <a:r>
              <a:rPr kumimoji="1"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9</a:t>
            </a:r>
            <a:r>
              <a:rPr kumimoji="1" lang="ja-JP" altLang="en-US" sz="2400" dirty="0">
                <a:latin typeface="Meiryo UI" panose="020B0604030504040204" pitchFamily="50" charset="-128"/>
                <a:ea typeface="Meiryo UI" panose="020B0604030504040204" pitchFamily="50" charset="-128"/>
              </a:rPr>
              <a:t>日</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木</a:t>
            </a:r>
            <a:r>
              <a:rPr kumimoji="1" lang="en-US" altLang="ja-JP" sz="16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11</a:t>
            </a:r>
            <a:r>
              <a:rPr kumimoji="1" lang="ja-JP" altLang="en-US" sz="2400" dirty="0">
                <a:latin typeface="Meiryo UI" panose="020B0604030504040204" pitchFamily="50" charset="-128"/>
                <a:ea typeface="Meiryo UI" panose="020B0604030504040204" pitchFamily="50" charset="-128"/>
              </a:rPr>
              <a:t>日</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土</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泊</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日</a:t>
            </a:r>
            <a:endParaRPr kumimoji="1" lang="en-US" altLang="ja-JP"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9224015-09A0-90E6-054D-574251AECE16}"/>
              </a:ext>
            </a:extLst>
          </p:cNvPr>
          <p:cNvSpPr txBox="1"/>
          <p:nvPr/>
        </p:nvSpPr>
        <p:spPr>
          <a:xfrm>
            <a:off x="1133309" y="6428600"/>
            <a:ext cx="5037725" cy="723275"/>
          </a:xfrm>
          <a:prstGeom prst="rect">
            <a:avLst/>
          </a:prstGeom>
          <a:noFill/>
        </p:spPr>
        <p:txBody>
          <a:bodyPr wrap="square" rtlCol="0">
            <a:spAutoFit/>
          </a:bodyPr>
          <a:lstStyle/>
          <a:p>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札幌北広島クラッセ</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ホテル</a:t>
            </a:r>
          </a:p>
          <a:p>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北海道北広島市中の沢</a:t>
            </a:r>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316-1/</a:t>
            </a:r>
            <a:r>
              <a:rPr lang="en-US" altLang="ja-JP" sz="900" dirty="0">
                <a:solidFill>
                  <a:srgbClr val="000000"/>
                </a:solidFill>
                <a:effectLst/>
                <a:latin typeface="游明朝" panose="02020400000000000000" pitchFamily="18" charset="-128"/>
                <a:ea typeface="游ゴシック" panose="020B0400000000000000" pitchFamily="50" charset="-128"/>
                <a:cs typeface="游ゴシック" panose="020B0400000000000000" pitchFamily="50" charset="-128"/>
              </a:rPr>
              <a:t>TEL 011-373-3800</a:t>
            </a:r>
          </a:p>
          <a:p>
            <a:r>
              <a:rPr lang="ja-JP"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a:t>
            </a:r>
            <a:r>
              <a:rPr lang="en-US"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JR</a:t>
            </a:r>
            <a:r>
              <a:rPr lang="ja-JP" altLang="en-US"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北広島駅から無料シャトル</a:t>
            </a:r>
            <a:r>
              <a:rPr lang="ja-JP"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バスで約</a:t>
            </a:r>
            <a:r>
              <a:rPr lang="en-US"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10</a:t>
            </a:r>
            <a:r>
              <a:rPr lang="ja-JP" altLang="en-US"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分</a:t>
            </a:r>
            <a:endParaRPr lang="ja-JP" altLang="ja-JP" sz="1050" dirty="0">
              <a:solidFill>
                <a:srgbClr val="000000"/>
              </a:solidFill>
              <a:effectLst/>
              <a:latin typeface="游ゴシック" panose="020B0400000000000000" pitchFamily="50" charset="-128"/>
              <a:ea typeface="游ゴシック" panose="020B0400000000000000" pitchFamily="50" charset="-128"/>
              <a:cs typeface="游ゴシック" panose="020B0400000000000000" pitchFamily="50" charset="-128"/>
            </a:endParaRPr>
          </a:p>
        </p:txBody>
      </p:sp>
      <p:sp>
        <p:nvSpPr>
          <p:cNvPr id="15" name="テキスト ボックス 14">
            <a:extLst>
              <a:ext uri="{FF2B5EF4-FFF2-40B4-BE49-F238E27FC236}">
                <a16:creationId xmlns:a16="http://schemas.microsoft.com/office/drawing/2014/main" id="{2EA5BA62-1DF5-1170-4D64-3A97B53769E3}"/>
              </a:ext>
            </a:extLst>
          </p:cNvPr>
          <p:cNvSpPr txBox="1"/>
          <p:nvPr/>
        </p:nvSpPr>
        <p:spPr>
          <a:xfrm>
            <a:off x="2109216" y="2923092"/>
            <a:ext cx="2334768" cy="461665"/>
          </a:xfrm>
          <a:prstGeom prst="rect">
            <a:avLst/>
          </a:prstGeom>
          <a:noFill/>
        </p:spPr>
        <p:txBody>
          <a:bodyPr wrap="square" rtlCol="0">
            <a:spAutoFit/>
          </a:bodyPr>
          <a:lstStyle/>
          <a:p>
            <a:r>
              <a:rPr kumimoji="1" lang="ja-JP" altLang="en-US" sz="2400" b="1" dirty="0">
                <a:latin typeface="BIZ UD明朝 Medium" panose="02020500000000000000" pitchFamily="17" charset="-128"/>
                <a:ea typeface="BIZ UD明朝 Medium" panose="02020500000000000000" pitchFamily="17" charset="-128"/>
              </a:rPr>
              <a:t>　</a:t>
            </a:r>
            <a:r>
              <a:rPr kumimoji="1" lang="ja-JP" altLang="en-US" sz="1400" b="1" dirty="0">
                <a:latin typeface="BIZ UD明朝 Medium" panose="02020500000000000000" pitchFamily="17" charset="-128"/>
                <a:ea typeface="BIZ UD明朝 Medium" panose="02020500000000000000" pitchFamily="17" charset="-128"/>
              </a:rPr>
              <a:t>講師</a:t>
            </a:r>
            <a:r>
              <a:rPr kumimoji="1" lang="ja-JP" altLang="en-US" sz="2400" b="1" dirty="0">
                <a:latin typeface="BIZ UD明朝 Medium" panose="02020500000000000000" pitchFamily="17" charset="-128"/>
                <a:ea typeface="BIZ UD明朝 Medium" panose="02020500000000000000" pitchFamily="17" charset="-128"/>
              </a:rPr>
              <a:t>　森本 剛</a:t>
            </a:r>
            <a:endParaRPr kumimoji="1" lang="ja-JP" altLang="en-US" dirty="0">
              <a:latin typeface="BIZ UD明朝 Medium" panose="02020500000000000000" pitchFamily="17" charset="-128"/>
              <a:ea typeface="BIZ UD明朝 Medium" panose="02020500000000000000" pitchFamily="17" charset="-128"/>
            </a:endParaRPr>
          </a:p>
        </p:txBody>
      </p:sp>
      <p:sp>
        <p:nvSpPr>
          <p:cNvPr id="16" name="テキスト ボックス 15">
            <a:extLst>
              <a:ext uri="{FF2B5EF4-FFF2-40B4-BE49-F238E27FC236}">
                <a16:creationId xmlns:a16="http://schemas.microsoft.com/office/drawing/2014/main" id="{9530FD28-4202-8D65-A268-DC9A7FFD99F8}"/>
              </a:ext>
            </a:extLst>
          </p:cNvPr>
          <p:cNvSpPr txBox="1"/>
          <p:nvPr/>
        </p:nvSpPr>
        <p:spPr>
          <a:xfrm>
            <a:off x="4264983" y="2938480"/>
            <a:ext cx="2819841" cy="430887"/>
          </a:xfrm>
          <a:prstGeom prst="rect">
            <a:avLst/>
          </a:prstGeom>
          <a:noFill/>
        </p:spPr>
        <p:txBody>
          <a:bodyPr wrap="square" rtlCol="0">
            <a:spAutoFit/>
          </a:bodyPr>
          <a:lstStyle/>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 </a:t>
            </a:r>
            <a:r>
              <a:rPr lang="ja-JP" altLang="en-US" sz="1100" dirty="0">
                <a:effectLst/>
                <a:ea typeface="游明朝" panose="02020400000000000000" pitchFamily="18" charset="-128"/>
                <a:cs typeface="Times New Roman" panose="02020603050405020304" pitchFamily="18" charset="0"/>
              </a:rPr>
              <a:t>　</a:t>
            </a:r>
            <a:r>
              <a:rPr lang="ja-JP" altLang="ja-JP" sz="1100" dirty="0">
                <a:effectLst/>
                <a:ea typeface="游明朝" panose="02020400000000000000" pitchFamily="18" charset="-128"/>
                <a:cs typeface="Times New Roman" panose="02020603050405020304" pitchFamily="18" charset="0"/>
              </a:rPr>
              <a:t>兵庫医科大学</a:t>
            </a:r>
            <a:endParaRPr lang="en-US" altLang="ja-JP" sz="1100" dirty="0">
              <a:effectLst/>
              <a:ea typeface="游明朝" panose="02020400000000000000" pitchFamily="18" charset="-128"/>
              <a:cs typeface="Times New Roman" panose="02020603050405020304" pitchFamily="18" charset="0"/>
            </a:endParaRPr>
          </a:p>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データサイエンス部門  主任教授</a:t>
            </a:r>
            <a:endParaRPr kumimoji="1" lang="ja-JP" altLang="en-US" sz="1100" dirty="0"/>
          </a:p>
        </p:txBody>
      </p:sp>
      <p:sp>
        <p:nvSpPr>
          <p:cNvPr id="19" name="テキスト ボックス 18">
            <a:extLst>
              <a:ext uri="{FF2B5EF4-FFF2-40B4-BE49-F238E27FC236}">
                <a16:creationId xmlns:a16="http://schemas.microsoft.com/office/drawing/2014/main" id="{AA853F78-5D57-5272-9574-58F879DD903F}"/>
              </a:ext>
            </a:extLst>
          </p:cNvPr>
          <p:cNvSpPr txBox="1"/>
          <p:nvPr/>
        </p:nvSpPr>
        <p:spPr>
          <a:xfrm>
            <a:off x="2425998" y="3425832"/>
            <a:ext cx="4372698" cy="646331"/>
          </a:xfrm>
          <a:prstGeom prst="rect">
            <a:avLst/>
          </a:prstGeom>
          <a:noFill/>
          <a:ln>
            <a:noFill/>
            <a:prstDash val="dashDot"/>
          </a:ln>
        </p:spPr>
        <p:txBody>
          <a:bodyPr wrap="square" rtlCol="0">
            <a:spAutoFit/>
          </a:bodyPr>
          <a:lstStyle/>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臨床医としての視点を重視した研究デザインや統計解析、</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論文執筆の</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人気</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は高く、全国各地で実践的な臨床研究教育を開催しています。</a:t>
            </a:r>
          </a:p>
        </p:txBody>
      </p:sp>
      <p:sp>
        <p:nvSpPr>
          <p:cNvPr id="21" name="テキスト ボックス 20">
            <a:extLst>
              <a:ext uri="{FF2B5EF4-FFF2-40B4-BE49-F238E27FC236}">
                <a16:creationId xmlns:a16="http://schemas.microsoft.com/office/drawing/2014/main" id="{2D008F6C-02A3-F538-84EA-2F87E42656B4}"/>
              </a:ext>
            </a:extLst>
          </p:cNvPr>
          <p:cNvSpPr txBox="1"/>
          <p:nvPr/>
        </p:nvSpPr>
        <p:spPr>
          <a:xfrm>
            <a:off x="1122518" y="7168716"/>
            <a:ext cx="2797656"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名 </a:t>
            </a:r>
            <a:r>
              <a:rPr kumimoji="1" lang="en-US" altLang="ja-JP" sz="1600" dirty="0">
                <a:latin typeface="Meiryo UI" panose="020B0604030504040204" pitchFamily="50" charset="-128"/>
                <a:ea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rPr>
              <a:t>名</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グループ</a:t>
            </a:r>
            <a:endParaRPr kumimoji="1"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F135964-948F-9DF0-879A-B05FD8DCA33C}"/>
              </a:ext>
            </a:extLst>
          </p:cNvPr>
          <p:cNvSpPr txBox="1"/>
          <p:nvPr/>
        </p:nvSpPr>
        <p:spPr>
          <a:xfrm>
            <a:off x="1122518" y="7700803"/>
            <a:ext cx="5010589"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●ノートパソコン</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期間限定統計用ソフトフェアをインストール</a:t>
            </a:r>
            <a:endParaRPr kumimoji="1" lang="en-US" altLang="ja-JP" sz="105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AC</a:t>
            </a:r>
            <a:r>
              <a:rPr kumimoji="1" lang="ja-JP" altLang="en-US" sz="1600" dirty="0">
                <a:latin typeface="Meiryo UI" panose="020B0604030504040204" pitchFamily="50" charset="-128"/>
                <a:ea typeface="Meiryo UI" panose="020B0604030504040204" pitchFamily="50" charset="-128"/>
              </a:rPr>
              <a:t>アダプター</a:t>
            </a:r>
            <a:r>
              <a:rPr kumimoji="1" lang="ja-JP" altLang="en-US" sz="1100" dirty="0">
                <a:latin typeface="Meiryo UI" panose="020B0604030504040204" pitchFamily="50" charset="-128"/>
                <a:ea typeface="Meiryo UI" panose="020B0604030504040204" pitchFamily="50" charset="-128"/>
              </a:rPr>
              <a:t>および</a:t>
            </a:r>
            <a:r>
              <a:rPr kumimoji="1" lang="ja-JP" altLang="en-US" sz="1600" dirty="0">
                <a:latin typeface="Meiryo UI" panose="020B0604030504040204" pitchFamily="50" charset="-128"/>
                <a:ea typeface="Meiryo UI" panose="020B0604030504040204" pitchFamily="50" charset="-128"/>
              </a:rPr>
              <a:t>マウス</a:t>
            </a:r>
            <a:r>
              <a:rPr kumimoji="1" lang="ja-JP" altLang="en-US" sz="1100" dirty="0">
                <a:latin typeface="Meiryo UI" panose="020B0604030504040204" pitchFamily="50" charset="-128"/>
                <a:ea typeface="Meiryo UI" panose="020B0604030504040204" pitchFamily="50" charset="-128"/>
              </a:rPr>
              <a:t>など</a:t>
            </a:r>
            <a:endParaRPr kumimoji="1" lang="ja-JP" altLang="en-US"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30B523D5-29C0-B37F-C5B1-0F88CC9E6A01}"/>
              </a:ext>
            </a:extLst>
          </p:cNvPr>
          <p:cNvSpPr txBox="1"/>
          <p:nvPr/>
        </p:nvSpPr>
        <p:spPr>
          <a:xfrm>
            <a:off x="2382247" y="4214471"/>
            <a:ext cx="4307918" cy="1738938"/>
          </a:xfrm>
          <a:prstGeom prst="rect">
            <a:avLst/>
          </a:prstGeom>
          <a:noFill/>
          <a:ln>
            <a:noFill/>
            <a:prstDash val="lgDashDot"/>
          </a:ln>
        </p:spPr>
        <p:txBody>
          <a:bodyPr wrap="square">
            <a:spAutoFit/>
          </a:bodyPr>
          <a:lstStyle/>
          <a:p>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原則</a:t>
            </a:r>
            <a:r>
              <a:rPr lang="en-US" altLang="ja-JP" sz="1400" b="1" i="0" u="none" strike="noStrike" baseline="0" dirty="0">
                <a:solidFill>
                  <a:srgbClr val="000000"/>
                </a:solidFill>
                <a:latin typeface="游ゴシック" panose="020B0400000000000000" pitchFamily="50" charset="-128"/>
                <a:ea typeface="游ゴシック" panose="020B0400000000000000" pitchFamily="50" charset="-128"/>
              </a:rPr>
              <a:t>40</a:t>
            </a:r>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歳以下</a:t>
            </a:r>
            <a:r>
              <a:rPr lang="ja-JP" altLang="en-US" sz="1400" b="1" dirty="0">
                <a:solidFill>
                  <a:srgbClr val="000000"/>
                </a:solidFill>
                <a:latin typeface="游ゴシック" panose="020B0400000000000000" pitchFamily="50" charset="-128"/>
                <a:ea typeface="游ゴシック" panose="020B0400000000000000" pitchFamily="50" charset="-128"/>
              </a:rPr>
              <a:t>ですが、</a:t>
            </a:r>
            <a:r>
              <a:rPr lang="en-US" altLang="ja-JP" sz="1400" b="1" i="0" u="none" strike="noStrike" baseline="0" dirty="0">
                <a:solidFill>
                  <a:srgbClr val="000000"/>
                </a:solidFill>
                <a:latin typeface="游ゴシック" panose="020B0400000000000000" pitchFamily="50" charset="-128"/>
                <a:ea typeface="游ゴシック" panose="020B0400000000000000" pitchFamily="50" charset="-128"/>
              </a:rPr>
              <a:t>41</a:t>
            </a:r>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歳以上でも応募状況などにより考慮できる場合もあります</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ja-JP" altLang="en-US" sz="1400" b="1" dirty="0">
                <a:solidFill>
                  <a:srgbClr val="000000"/>
                </a:solidFill>
                <a:latin typeface="游ゴシック" panose="020B0400000000000000" pitchFamily="50" charset="-128"/>
                <a:ea typeface="游ゴシック" panose="020B0400000000000000" pitchFamily="50" charset="-128"/>
              </a:rPr>
              <a:t>　　　　　日本血栓止血学会員　</a:t>
            </a:r>
            <a:r>
              <a:rPr lang="en-US" altLang="ja-JP" sz="2000" b="1" dirty="0">
                <a:solidFill>
                  <a:srgbClr val="000000"/>
                </a:solidFill>
                <a:latin typeface="游ゴシック" panose="020B0400000000000000" pitchFamily="50" charset="-128"/>
                <a:ea typeface="游ゴシック" panose="020B0400000000000000" pitchFamily="50" charset="-128"/>
              </a:rPr>
              <a:t>5</a:t>
            </a:r>
            <a:r>
              <a:rPr lang="ja-JP" altLang="en-US" sz="1400" b="1" dirty="0">
                <a:solidFill>
                  <a:srgbClr val="000000"/>
                </a:solidFill>
                <a:latin typeface="游ゴシック" panose="020B0400000000000000" pitchFamily="50" charset="-128"/>
                <a:ea typeface="游ゴシック" panose="020B0400000000000000" pitchFamily="50" charset="-128"/>
              </a:rPr>
              <a:t>万円</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ja-JP" altLang="en-US" sz="1400" b="1" dirty="0">
                <a:solidFill>
                  <a:srgbClr val="000000"/>
                </a:solidFill>
                <a:latin typeface="游ゴシック" panose="020B0400000000000000" pitchFamily="50" charset="-128"/>
                <a:ea typeface="游ゴシック" panose="020B0400000000000000" pitchFamily="50" charset="-128"/>
              </a:rPr>
              <a:t>                              　  非学会員   </a:t>
            </a:r>
            <a:r>
              <a:rPr lang="en-US" altLang="ja-JP" sz="2000" b="1" dirty="0">
                <a:solidFill>
                  <a:srgbClr val="000000"/>
                </a:solidFill>
                <a:latin typeface="游ゴシック" panose="020B0400000000000000" pitchFamily="50" charset="-128"/>
                <a:ea typeface="游ゴシック" panose="020B0400000000000000" pitchFamily="50" charset="-128"/>
              </a:rPr>
              <a:t>8</a:t>
            </a:r>
            <a:r>
              <a:rPr lang="ja-JP" altLang="en-US" sz="1400" b="1" dirty="0">
                <a:solidFill>
                  <a:srgbClr val="000000"/>
                </a:solidFill>
                <a:latin typeface="游ゴシック" panose="020B0400000000000000" pitchFamily="50" charset="-128"/>
                <a:ea typeface="游ゴシック" panose="020B0400000000000000" pitchFamily="50" charset="-128"/>
              </a:rPr>
              <a:t>万</a:t>
            </a:r>
            <a:r>
              <a:rPr lang="ja-JP" altLang="en-US" sz="2000" b="1" dirty="0">
                <a:solidFill>
                  <a:srgbClr val="000000"/>
                </a:solidFill>
                <a:latin typeface="游ゴシック" panose="020B0400000000000000" pitchFamily="50" charset="-128"/>
                <a:ea typeface="游ゴシック" panose="020B0400000000000000" pitchFamily="50" charset="-128"/>
              </a:rPr>
              <a:t>８</a:t>
            </a:r>
            <a:r>
              <a:rPr lang="ja-JP" altLang="en-US" sz="1400" b="1" dirty="0">
                <a:solidFill>
                  <a:srgbClr val="000000"/>
                </a:solidFill>
                <a:latin typeface="游ゴシック" panose="020B0400000000000000" pitchFamily="50" charset="-128"/>
                <a:ea typeface="游ゴシック" panose="020B0400000000000000" pitchFamily="50" charset="-128"/>
              </a:rPr>
              <a:t>千円</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en-US" altLang="ja-JP" sz="1300" dirty="0">
                <a:solidFill>
                  <a:srgbClr val="000000"/>
                </a:solidFill>
                <a:latin typeface="+mn-ea"/>
              </a:rPr>
              <a:t>※</a:t>
            </a:r>
            <a:r>
              <a:rPr lang="ja-JP" altLang="en-US" sz="1300" dirty="0">
                <a:solidFill>
                  <a:srgbClr val="000000"/>
                </a:solidFill>
                <a:latin typeface="+mn-ea"/>
              </a:rPr>
              <a:t>費用工面が難しい場合は減額も検討いたしますので　　</a:t>
            </a:r>
            <a:endParaRPr lang="en-US" altLang="ja-JP" sz="1300" dirty="0">
              <a:solidFill>
                <a:srgbClr val="000000"/>
              </a:solidFill>
              <a:latin typeface="+mn-ea"/>
            </a:endParaRPr>
          </a:p>
          <a:p>
            <a:r>
              <a:rPr lang="ja-JP" altLang="en-US" sz="1300" dirty="0">
                <a:solidFill>
                  <a:srgbClr val="000000"/>
                </a:solidFill>
                <a:latin typeface="+mn-ea"/>
              </a:rPr>
              <a:t>　事務局にご相談ください</a:t>
            </a:r>
            <a:endParaRPr lang="en-US" altLang="ja-JP" sz="1300" dirty="0">
              <a:solidFill>
                <a:srgbClr val="000000"/>
              </a:solidFill>
              <a:latin typeface="+mn-ea"/>
            </a:endParaRPr>
          </a:p>
          <a:p>
            <a:r>
              <a:rPr lang="en-US" altLang="ja-JP" sz="1300" dirty="0">
                <a:solidFill>
                  <a:srgbClr val="000000"/>
                </a:solidFill>
                <a:latin typeface="+mn-ea"/>
              </a:rPr>
              <a:t>※</a:t>
            </a:r>
            <a:r>
              <a:rPr kumimoji="1" lang="ja-JP" altLang="en-US" sz="1300" dirty="0">
                <a:latin typeface="+mn-ea"/>
              </a:rPr>
              <a:t>交通費は別途参加者負担</a:t>
            </a:r>
            <a:endParaRPr lang="ja-JP" altLang="en-US" sz="1300" b="0" i="0" u="none" strike="noStrike" baseline="0" dirty="0">
              <a:solidFill>
                <a:srgbClr val="000000"/>
              </a:solidFill>
              <a:latin typeface="+mn-ea"/>
            </a:endParaRPr>
          </a:p>
        </p:txBody>
      </p:sp>
      <p:sp>
        <p:nvSpPr>
          <p:cNvPr id="39" name="テキスト ボックス 38">
            <a:extLst>
              <a:ext uri="{FF2B5EF4-FFF2-40B4-BE49-F238E27FC236}">
                <a16:creationId xmlns:a16="http://schemas.microsoft.com/office/drawing/2014/main" id="{088D741C-4E3A-4363-5F99-A1F04BAC71FE}"/>
              </a:ext>
            </a:extLst>
          </p:cNvPr>
          <p:cNvSpPr txBox="1"/>
          <p:nvPr/>
        </p:nvSpPr>
        <p:spPr>
          <a:xfrm>
            <a:off x="1627909" y="8264333"/>
            <a:ext cx="5275745" cy="923330"/>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 </a:t>
            </a:r>
            <a:r>
              <a:rPr kumimoji="1" lang="en-US" altLang="ja-JP" dirty="0">
                <a:latin typeface="Meiryo UI" panose="020B0604030504040204" pitchFamily="50" charset="-128"/>
                <a:ea typeface="Meiryo UI" panose="020B0604030504040204" pitchFamily="50" charset="-128"/>
              </a:rPr>
              <a:t>or </a:t>
            </a:r>
            <a:r>
              <a:rPr kumimoji="1" lang="ja-JP" altLang="en-US" dirty="0">
                <a:latin typeface="Meiryo UI" panose="020B0604030504040204" pitchFamily="50" charset="-128"/>
                <a:ea typeface="Meiryo UI" panose="020B0604030504040204" pitchFamily="50" charset="-128"/>
              </a:rPr>
              <a:t>下記</a:t>
            </a:r>
            <a:r>
              <a:rPr kumimoji="1" lang="en-US" altLang="ja-JP" dirty="0">
                <a:latin typeface="Meiryo UI" panose="020B0604030504040204" pitchFamily="50" charset="-128"/>
                <a:ea typeface="Meiryo UI" panose="020B0604030504040204" pitchFamily="50" charset="-128"/>
              </a:rPr>
              <a:t>URL</a:t>
            </a:r>
            <a:r>
              <a:rPr kumimoji="1" lang="ja-JP" altLang="en-US" dirty="0">
                <a:latin typeface="Meiryo UI" panose="020B0604030504040204" pitchFamily="50" charset="-128"/>
                <a:ea typeface="Meiryo UI" panose="020B0604030504040204" pitchFamily="50" charset="-128"/>
              </a:rPr>
              <a:t>のフォームからお申込み下さい。</a:t>
            </a:r>
            <a:r>
              <a:rPr kumimoji="1" lang="en-US" altLang="ja-JP" dirty="0">
                <a:latin typeface="Meiryo UI" panose="020B0604030504040204" pitchFamily="50" charset="-128"/>
                <a:ea typeface="Meiryo UI" panose="020B0604030504040204" pitchFamily="50" charset="-128"/>
              </a:rPr>
              <a:t> </a:t>
            </a:r>
            <a:r>
              <a:rPr kumimoji="1" lang="en-US" altLang="ja-JP" dirty="0">
                <a:solidFill>
                  <a:srgbClr val="399DCF"/>
                </a:solidFill>
                <a:latin typeface="Meiryo UI" panose="020B0604030504040204" pitchFamily="50" charset="-128"/>
                <a:ea typeface="Meiryo UI" panose="020B0604030504040204" pitchFamily="50" charset="-128"/>
                <a:hlinkClick r:id="rId2"/>
              </a:rPr>
              <a:t>https://forms.gle/SWmqRDnmu51tX7cS8</a:t>
            </a:r>
            <a:endParaRPr kumimoji="1" lang="en-US" altLang="ja-JP" dirty="0">
              <a:solidFill>
                <a:srgbClr val="399DCF"/>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申し込み締め切り　</a:t>
            </a:r>
            <a:r>
              <a:rPr kumimoji="1" lang="en-US" altLang="ja-JP" dirty="0">
                <a:solidFill>
                  <a:srgbClr val="FF0000"/>
                </a:solidFill>
                <a:latin typeface="Meiryo UI" panose="020B0604030504040204" pitchFamily="50" charset="-128"/>
                <a:ea typeface="Meiryo UI" panose="020B0604030504040204" pitchFamily="50" charset="-128"/>
              </a:rPr>
              <a:t>2025</a:t>
            </a:r>
            <a:r>
              <a:rPr kumimoji="1" lang="ja-JP" altLang="en-US" dirty="0">
                <a:solidFill>
                  <a:srgbClr val="FF0000"/>
                </a:solidFill>
                <a:latin typeface="Meiryo UI" panose="020B0604030504040204" pitchFamily="50" charset="-128"/>
                <a:ea typeface="Meiryo UI" panose="020B0604030504040204" pitchFamily="50" charset="-128"/>
              </a:rPr>
              <a:t>年</a:t>
            </a:r>
            <a:r>
              <a:rPr kumimoji="1" lang="en-US" altLang="ja-JP" dirty="0">
                <a:solidFill>
                  <a:srgbClr val="FF0000"/>
                </a:solidFill>
                <a:latin typeface="Meiryo UI" panose="020B0604030504040204" pitchFamily="50" charset="-128"/>
                <a:ea typeface="Meiryo UI" panose="020B0604030504040204" pitchFamily="50" charset="-128"/>
              </a:rPr>
              <a:t>7</a:t>
            </a:r>
            <a:r>
              <a:rPr kumimoji="1" lang="ja-JP" altLang="en-US" dirty="0">
                <a:solidFill>
                  <a:srgbClr val="FF0000"/>
                </a:solidFill>
                <a:latin typeface="Meiryo UI" panose="020B0604030504040204" pitchFamily="50" charset="-128"/>
                <a:ea typeface="Meiryo UI" panose="020B0604030504040204" pitchFamily="50" charset="-128"/>
              </a:rPr>
              <a:t>月</a:t>
            </a:r>
            <a:r>
              <a:rPr kumimoji="1" lang="en-US" altLang="ja-JP" dirty="0">
                <a:solidFill>
                  <a:srgbClr val="FF0000"/>
                </a:solidFill>
                <a:latin typeface="Meiryo UI" panose="020B0604030504040204" pitchFamily="50" charset="-128"/>
                <a:ea typeface="Meiryo UI" panose="020B0604030504040204" pitchFamily="50" charset="-128"/>
              </a:rPr>
              <a:t>31</a:t>
            </a:r>
            <a:r>
              <a:rPr kumimoji="1" lang="ja-JP" altLang="en-US" dirty="0">
                <a:solidFill>
                  <a:srgbClr val="FF0000"/>
                </a:solidFill>
                <a:latin typeface="Meiryo UI" panose="020B0604030504040204" pitchFamily="50" charset="-128"/>
                <a:ea typeface="Meiryo UI" panose="020B0604030504040204" pitchFamily="50" charset="-128"/>
              </a:rPr>
              <a:t>日</a:t>
            </a:r>
          </a:p>
        </p:txBody>
      </p:sp>
      <p:sp>
        <p:nvSpPr>
          <p:cNvPr id="45" name="テキスト ボックス 44">
            <a:extLst>
              <a:ext uri="{FF2B5EF4-FFF2-40B4-BE49-F238E27FC236}">
                <a16:creationId xmlns:a16="http://schemas.microsoft.com/office/drawing/2014/main" id="{AAED85D1-89B1-A559-DCF3-044E7918361A}"/>
              </a:ext>
            </a:extLst>
          </p:cNvPr>
          <p:cNvSpPr txBox="1"/>
          <p:nvPr/>
        </p:nvSpPr>
        <p:spPr>
          <a:xfrm>
            <a:off x="1627909" y="9133957"/>
            <a:ext cx="4733993" cy="769441"/>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日本血栓止血学会事務局</a:t>
            </a:r>
            <a:endParaRPr kumimoji="1" lang="en-US" altLang="ja-JP" sz="2000" dirty="0">
              <a:latin typeface="Meiryo UI" panose="020B0604030504040204" pitchFamily="50" charset="-128"/>
              <a:ea typeface="Meiryo UI" panose="020B0604030504040204" pitchFamily="50" charset="-128"/>
            </a:endParaRPr>
          </a:p>
          <a:p>
            <a:r>
              <a:rPr lang="en-US" altLang="ja-JP" sz="1200" b="0" i="0" dirty="0">
                <a:effectLst/>
                <a:latin typeface="Meiryo UI" panose="020B0604030504040204" pitchFamily="50" charset="-128"/>
                <a:ea typeface="Meiryo UI" panose="020B0604030504040204" pitchFamily="50" charset="-128"/>
              </a:rPr>
              <a:t>112-0013 </a:t>
            </a:r>
            <a:r>
              <a:rPr lang="ja-JP" altLang="en-US" sz="1200" b="0" i="0" dirty="0">
                <a:effectLst/>
                <a:latin typeface="Meiryo UI" panose="020B0604030504040204" pitchFamily="50" charset="-128"/>
                <a:ea typeface="Meiryo UI" panose="020B0604030504040204" pitchFamily="50" charset="-128"/>
              </a:rPr>
              <a:t>東京都文京区音羽</a:t>
            </a:r>
            <a:r>
              <a:rPr lang="en-US" altLang="ja-JP" sz="1200" b="0" i="0" dirty="0">
                <a:effectLst/>
                <a:latin typeface="Meiryo UI" panose="020B0604030504040204" pitchFamily="50" charset="-128"/>
                <a:ea typeface="Meiryo UI" panose="020B0604030504040204" pitchFamily="50" charset="-128"/>
              </a:rPr>
              <a:t>1-17-11 </a:t>
            </a:r>
            <a:r>
              <a:rPr lang="ja-JP" altLang="en-US" sz="1200" b="0" i="0" dirty="0">
                <a:effectLst/>
                <a:latin typeface="Meiryo UI" panose="020B0604030504040204" pitchFamily="50" charset="-128"/>
                <a:ea typeface="Meiryo UI" panose="020B0604030504040204" pitchFamily="50" charset="-128"/>
              </a:rPr>
              <a:t>花和ビル</a:t>
            </a:r>
            <a:r>
              <a:rPr lang="en-US" altLang="ja-JP" sz="1200" b="0" i="0" dirty="0">
                <a:effectLst/>
                <a:latin typeface="Meiryo UI" panose="020B0604030504040204" pitchFamily="50" charset="-128"/>
                <a:ea typeface="Meiryo UI" panose="020B0604030504040204" pitchFamily="50" charset="-128"/>
              </a:rPr>
              <a:t>405</a:t>
            </a:r>
            <a:r>
              <a:rPr lang="ja-JP" altLang="en-US" sz="1200" b="0" i="0" dirty="0">
                <a:effectLst/>
                <a:latin typeface="Meiryo UI" panose="020B0604030504040204" pitchFamily="50" charset="-128"/>
                <a:ea typeface="Meiryo UI" panose="020B0604030504040204" pitchFamily="50" charset="-128"/>
              </a:rPr>
              <a:t>号室</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お問い合わせ</a:t>
            </a:r>
            <a:r>
              <a:rPr lang="en-US" altLang="ja-JP" sz="1200" dirty="0">
                <a:latin typeface="Meiryo UI" panose="020B0604030504040204" pitchFamily="50" charset="-128"/>
                <a:ea typeface="Meiryo UI" panose="020B0604030504040204" pitchFamily="50" charset="-128"/>
              </a:rPr>
              <a:t>: jsthice2025</a:t>
            </a:r>
            <a:r>
              <a:rPr lang="en-US" altLang="ja-JP" sz="1200" b="0" i="0" dirty="0">
                <a:effectLst/>
                <a:latin typeface="Meiryo UI" panose="020B0604030504040204" pitchFamily="50" charset="-128"/>
                <a:ea typeface="Meiryo UI" panose="020B0604030504040204" pitchFamily="50" charset="-128"/>
              </a:rPr>
              <a:t>@gmail.com</a:t>
            </a:r>
            <a:endParaRPr kumimoji="1" lang="ja-JP" altLang="en-US" sz="1200" dirty="0">
              <a:latin typeface="Meiryo UI" panose="020B0604030504040204" pitchFamily="50" charset="-128"/>
              <a:ea typeface="Meiryo UI" panose="020B0604030504040204" pitchFamily="50" charset="-128"/>
            </a:endParaRPr>
          </a:p>
        </p:txBody>
      </p:sp>
      <p:pic>
        <p:nvPicPr>
          <p:cNvPr id="1030" name="Picture 6" descr="第44回日本血栓止血学会学術集会">
            <a:extLst>
              <a:ext uri="{FF2B5EF4-FFF2-40B4-BE49-F238E27FC236}">
                <a16:creationId xmlns:a16="http://schemas.microsoft.com/office/drawing/2014/main" id="{86F6CCE4-401C-570B-961A-41AE6B9F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5" y="9220422"/>
            <a:ext cx="1034324" cy="58647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a:extLst>
              <a:ext uri="{FF2B5EF4-FFF2-40B4-BE49-F238E27FC236}">
                <a16:creationId xmlns:a16="http://schemas.microsoft.com/office/drawing/2014/main" id="{714E0072-1EDA-F96A-AA02-E39ED42BA62D}"/>
              </a:ext>
            </a:extLst>
          </p:cNvPr>
          <p:cNvCxnSpPr>
            <a:cxnSpLocks/>
          </p:cNvCxnSpPr>
          <p:nvPr/>
        </p:nvCxnSpPr>
        <p:spPr>
          <a:xfrm>
            <a:off x="2363326" y="3345757"/>
            <a:ext cx="4363518"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9E86684-246D-E7BD-91C3-FC601D95335C}"/>
              </a:ext>
            </a:extLst>
          </p:cNvPr>
          <p:cNvSpPr txBox="1"/>
          <p:nvPr/>
        </p:nvSpPr>
        <p:spPr>
          <a:xfrm>
            <a:off x="3647926" y="3930779"/>
            <a:ext cx="1619393" cy="307777"/>
          </a:xfrm>
          <a:prstGeom prst="rect">
            <a:avLst/>
          </a:prstGeom>
          <a:noFill/>
          <a:ln>
            <a:noFill/>
            <a:prstDash val="dashDot"/>
          </a:ln>
        </p:spPr>
        <p:txBody>
          <a:bodyPr wrap="square" rtlCol="0">
            <a:spAutoFit/>
          </a:bodyPr>
          <a:lstStyle/>
          <a:p>
            <a:pPr algn="ctr"/>
            <a:r>
              <a:rPr lang="ja-JP" altLang="en-US"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rgbClr val="399DCF"/>
                </a:solidFill>
                <a:latin typeface="Meiryo UI" panose="020B0604030504040204" pitchFamily="50" charset="-128"/>
                <a:ea typeface="Meiryo UI" panose="020B0604030504040204" pitchFamily="50" charset="-128"/>
                <a:cs typeface="Times New Roman" panose="02020603050405020304" pitchFamily="18" charset="0"/>
              </a:rPr>
              <a:t>応募要項</a:t>
            </a:r>
            <a:r>
              <a:rPr lang="ja-JP" altLang="en-US"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3" name="直線コネクタ 42">
            <a:extLst>
              <a:ext uri="{FF2B5EF4-FFF2-40B4-BE49-F238E27FC236}">
                <a16:creationId xmlns:a16="http://schemas.microsoft.com/office/drawing/2014/main" id="{E2EABA44-E648-8DE7-A40E-E46A12A32959}"/>
              </a:ext>
            </a:extLst>
          </p:cNvPr>
          <p:cNvCxnSpPr>
            <a:cxnSpLocks/>
            <a:endCxn id="36" idx="1"/>
          </p:cNvCxnSpPr>
          <p:nvPr/>
        </p:nvCxnSpPr>
        <p:spPr>
          <a:xfrm flipV="1">
            <a:off x="2551176" y="4084668"/>
            <a:ext cx="1096750" cy="3905"/>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33143E0-A0FB-91BA-7EC8-651D05A4763D}"/>
              </a:ext>
            </a:extLst>
          </p:cNvPr>
          <p:cNvCxnSpPr>
            <a:cxnSpLocks/>
          </p:cNvCxnSpPr>
          <p:nvPr/>
        </p:nvCxnSpPr>
        <p:spPr>
          <a:xfrm>
            <a:off x="5267319" y="4089079"/>
            <a:ext cx="1058259" cy="0"/>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72B350FD-9B6A-E1EC-5C2D-40392CFDF9A7}"/>
              </a:ext>
            </a:extLst>
          </p:cNvPr>
          <p:cNvSpPr/>
          <p:nvPr/>
        </p:nvSpPr>
        <p:spPr>
          <a:xfrm>
            <a:off x="364709" y="5836986"/>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日程</a:t>
            </a:r>
          </a:p>
        </p:txBody>
      </p:sp>
      <p:sp>
        <p:nvSpPr>
          <p:cNvPr id="52" name="正方形/長方形 51">
            <a:extLst>
              <a:ext uri="{FF2B5EF4-FFF2-40B4-BE49-F238E27FC236}">
                <a16:creationId xmlns:a16="http://schemas.microsoft.com/office/drawing/2014/main" id="{198430E9-E9C3-FE65-523E-BFB0A105B9DA}"/>
              </a:ext>
            </a:extLst>
          </p:cNvPr>
          <p:cNvSpPr/>
          <p:nvPr/>
        </p:nvSpPr>
        <p:spPr>
          <a:xfrm>
            <a:off x="364709" y="6484921"/>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会場</a:t>
            </a:r>
          </a:p>
        </p:txBody>
      </p:sp>
      <p:sp>
        <p:nvSpPr>
          <p:cNvPr id="53" name="正方形/長方形 52">
            <a:extLst>
              <a:ext uri="{FF2B5EF4-FFF2-40B4-BE49-F238E27FC236}">
                <a16:creationId xmlns:a16="http://schemas.microsoft.com/office/drawing/2014/main" id="{3D15D55F-922F-179D-3CAC-A7120D2F56DB}"/>
              </a:ext>
            </a:extLst>
          </p:cNvPr>
          <p:cNvSpPr/>
          <p:nvPr/>
        </p:nvSpPr>
        <p:spPr>
          <a:xfrm>
            <a:off x="364709" y="7178583"/>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定員</a:t>
            </a:r>
          </a:p>
        </p:txBody>
      </p:sp>
      <p:sp>
        <p:nvSpPr>
          <p:cNvPr id="55" name="正方形/長方形 54">
            <a:extLst>
              <a:ext uri="{FF2B5EF4-FFF2-40B4-BE49-F238E27FC236}">
                <a16:creationId xmlns:a16="http://schemas.microsoft.com/office/drawing/2014/main" id="{B318F83F-BA23-D0A9-C58C-8E91A5A3B409}"/>
              </a:ext>
            </a:extLst>
          </p:cNvPr>
          <p:cNvSpPr/>
          <p:nvPr/>
        </p:nvSpPr>
        <p:spPr>
          <a:xfrm>
            <a:off x="364709" y="7756572"/>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持参品</a:t>
            </a:r>
          </a:p>
        </p:txBody>
      </p:sp>
      <p:sp>
        <p:nvSpPr>
          <p:cNvPr id="56" name="正方形/長方形 55">
            <a:extLst>
              <a:ext uri="{FF2B5EF4-FFF2-40B4-BE49-F238E27FC236}">
                <a16:creationId xmlns:a16="http://schemas.microsoft.com/office/drawing/2014/main" id="{73C42E4D-B3DF-0C78-1405-06E04D237370}"/>
              </a:ext>
            </a:extLst>
          </p:cNvPr>
          <p:cNvSpPr/>
          <p:nvPr/>
        </p:nvSpPr>
        <p:spPr>
          <a:xfrm>
            <a:off x="364709" y="8465800"/>
            <a:ext cx="1263200" cy="584775"/>
          </a:xfrm>
          <a:prstGeom prst="rect">
            <a:avLst/>
          </a:prstGeom>
          <a:noFill/>
          <a:ln w="22225">
            <a:solidFill>
              <a:srgbClr val="399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399DCF"/>
                </a:solidFill>
              </a:rPr>
              <a:t>お申込み</a:t>
            </a:r>
            <a:br>
              <a:rPr kumimoji="1" lang="en-US" altLang="ja-JP" sz="1400" b="1" dirty="0">
                <a:solidFill>
                  <a:srgbClr val="399DCF"/>
                </a:solidFill>
              </a:rPr>
            </a:br>
            <a:r>
              <a:rPr kumimoji="1" lang="ja-JP" altLang="en-US" sz="1400" b="1" dirty="0">
                <a:solidFill>
                  <a:srgbClr val="399DCF"/>
                </a:solidFill>
              </a:rPr>
              <a:t>お問い合わせ</a:t>
            </a:r>
          </a:p>
        </p:txBody>
      </p:sp>
      <p:sp>
        <p:nvSpPr>
          <p:cNvPr id="7" name="正方形/長方形 6">
            <a:extLst>
              <a:ext uri="{FF2B5EF4-FFF2-40B4-BE49-F238E27FC236}">
                <a16:creationId xmlns:a16="http://schemas.microsoft.com/office/drawing/2014/main" id="{7CB8F042-54DE-8212-347A-161C8285C514}"/>
              </a:ext>
            </a:extLst>
          </p:cNvPr>
          <p:cNvSpPr/>
          <p:nvPr/>
        </p:nvSpPr>
        <p:spPr>
          <a:xfrm>
            <a:off x="2585150" y="4739845"/>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費用</a:t>
            </a:r>
          </a:p>
        </p:txBody>
      </p:sp>
      <p:pic>
        <p:nvPicPr>
          <p:cNvPr id="1026" name="Picture 2" descr="札幌北広島クラッセホテル】の空室状況を確認する - 宿泊予約は ...">
            <a:extLst>
              <a:ext uri="{FF2B5EF4-FFF2-40B4-BE49-F238E27FC236}">
                <a16:creationId xmlns:a16="http://schemas.microsoft.com/office/drawing/2014/main" id="{EAD6E791-AFB8-7E00-7C7E-59393B9E5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489" y="6361244"/>
            <a:ext cx="1962006" cy="130800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132A90B-0975-8942-6171-0846CE54CEC0}"/>
              </a:ext>
            </a:extLst>
          </p:cNvPr>
          <p:cNvSpPr txBox="1"/>
          <p:nvPr/>
        </p:nvSpPr>
        <p:spPr>
          <a:xfrm>
            <a:off x="4068635" y="3042554"/>
            <a:ext cx="581218" cy="261610"/>
          </a:xfrm>
          <a:prstGeom prst="rect">
            <a:avLst/>
          </a:prstGeom>
          <a:noFill/>
        </p:spPr>
        <p:txBody>
          <a:bodyPr wrap="square" rtlCol="0">
            <a:spAutoFit/>
          </a:bodyPr>
          <a:lstStyle/>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 </a:t>
            </a:r>
            <a:r>
              <a:rPr lang="ja-JP" altLang="en-US" sz="1100" dirty="0">
                <a:effectLst/>
                <a:ea typeface="游明朝" panose="02020400000000000000" pitchFamily="18" charset="-128"/>
                <a:cs typeface="Times New Roman" panose="02020603050405020304" pitchFamily="18" charset="0"/>
              </a:rPr>
              <a:t>　</a:t>
            </a:r>
            <a:r>
              <a:rPr lang="en-US" altLang="ja-JP" sz="1100" dirty="0">
                <a:effectLst/>
                <a:ea typeface="游明朝" panose="02020400000000000000" pitchFamily="18" charset="-128"/>
                <a:cs typeface="Times New Roman" panose="02020603050405020304" pitchFamily="18" charset="0"/>
              </a:rPr>
              <a:t>/</a:t>
            </a:r>
            <a:endParaRPr kumimoji="1" lang="ja-JP" altLang="en-US" sz="1100" dirty="0"/>
          </a:p>
        </p:txBody>
      </p:sp>
      <p:pic>
        <p:nvPicPr>
          <p:cNvPr id="14" name="図 13">
            <a:extLst>
              <a:ext uri="{FF2B5EF4-FFF2-40B4-BE49-F238E27FC236}">
                <a16:creationId xmlns:a16="http://schemas.microsoft.com/office/drawing/2014/main" id="{87D0861D-0D9D-A679-49E6-E166DA6C4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620" y="8958646"/>
            <a:ext cx="856092" cy="856092"/>
          </a:xfrm>
          <a:prstGeom prst="rect">
            <a:avLst/>
          </a:prstGeom>
        </p:spPr>
      </p:pic>
      <p:pic>
        <p:nvPicPr>
          <p:cNvPr id="9" name="図 8">
            <a:extLst>
              <a:ext uri="{FF2B5EF4-FFF2-40B4-BE49-F238E27FC236}">
                <a16:creationId xmlns:a16="http://schemas.microsoft.com/office/drawing/2014/main" id="{4053FD39-0401-4757-44F2-4D761CA11DB6}"/>
              </a:ext>
            </a:extLst>
          </p:cNvPr>
          <p:cNvPicPr>
            <a:picLocks noChangeAspect="1"/>
          </p:cNvPicPr>
          <p:nvPr/>
        </p:nvPicPr>
        <p:blipFill>
          <a:blip r:embed="rId6">
            <a:extLst>
              <a:ext uri="{28A0092B-C50C-407E-A947-70E740481C1C}">
                <a14:useLocalDpi xmlns:a14="http://schemas.microsoft.com/office/drawing/2010/main" val="0"/>
              </a:ext>
            </a:extLst>
          </a:blip>
          <a:srcRect l="23689" t="8238" r="32746" b="2233"/>
          <a:stretch>
            <a:fillRect/>
          </a:stretch>
        </p:blipFill>
        <p:spPr>
          <a:xfrm>
            <a:off x="305689" y="2793803"/>
            <a:ext cx="2039618" cy="2794432"/>
          </a:xfrm>
          <a:prstGeom prst="rect">
            <a:avLst/>
          </a:prstGeom>
        </p:spPr>
      </p:pic>
    </p:spTree>
    <p:extLst>
      <p:ext uri="{BB962C8B-B14F-4D97-AF65-F5344CB8AC3E}">
        <p14:creationId xmlns:p14="http://schemas.microsoft.com/office/powerpoint/2010/main" val="257144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9FC733-38AA-E155-9CF9-B6ECFFB1FA55}"/>
              </a:ext>
            </a:extLst>
          </p:cNvPr>
          <p:cNvSpPr txBox="1"/>
          <p:nvPr/>
        </p:nvSpPr>
        <p:spPr>
          <a:xfrm>
            <a:off x="189903" y="143291"/>
            <a:ext cx="6478194" cy="930448"/>
          </a:xfrm>
          <a:prstGeom prst="rect">
            <a:avLst/>
          </a:prstGeom>
          <a:noFill/>
        </p:spPr>
        <p:txBody>
          <a:bodyPr wrap="square" rtlCol="0">
            <a:spAutoFit/>
          </a:bodyPr>
          <a:lstStyle/>
          <a:p>
            <a:pPr>
              <a:lnSpc>
                <a:spcPct val="150000"/>
              </a:lnSpc>
            </a:pPr>
            <a:r>
              <a:rPr kumimoji="1" lang="ja-JP" altLang="en-US" sz="1250" b="1" dirty="0">
                <a:latin typeface="+mn-ea"/>
              </a:rPr>
              <a:t>さまざまな専門領域における患者を単位とした臨床研究を科学的に実施し、報告するために最低限必要な基礎知識と技術を理解します。講義やハンズオン、グループワークを組み合わせ、実践的な知識が身につくようにプログラムが組まれています。</a:t>
            </a:r>
          </a:p>
        </p:txBody>
      </p:sp>
      <p:grpSp>
        <p:nvGrpSpPr>
          <p:cNvPr id="88" name="グループ化 87">
            <a:extLst>
              <a:ext uri="{FF2B5EF4-FFF2-40B4-BE49-F238E27FC236}">
                <a16:creationId xmlns:a16="http://schemas.microsoft.com/office/drawing/2014/main" id="{0894836F-C5B2-F8DA-8FB8-B3D4F86660E9}"/>
              </a:ext>
            </a:extLst>
          </p:cNvPr>
          <p:cNvGrpSpPr/>
          <p:nvPr/>
        </p:nvGrpSpPr>
        <p:grpSpPr>
          <a:xfrm>
            <a:off x="211306" y="1020784"/>
            <a:ext cx="6424980" cy="8647019"/>
            <a:chOff x="211306" y="916009"/>
            <a:chExt cx="6424980" cy="8647019"/>
          </a:xfrm>
        </p:grpSpPr>
        <p:grpSp>
          <p:nvGrpSpPr>
            <p:cNvPr id="79" name="グループ化 78">
              <a:extLst>
                <a:ext uri="{FF2B5EF4-FFF2-40B4-BE49-F238E27FC236}">
                  <a16:creationId xmlns:a16="http://schemas.microsoft.com/office/drawing/2014/main" id="{8F55FA38-0955-C3C5-A8D2-AEB6DCFED069}"/>
                </a:ext>
              </a:extLst>
            </p:cNvPr>
            <p:cNvGrpSpPr/>
            <p:nvPr/>
          </p:nvGrpSpPr>
          <p:grpSpPr>
            <a:xfrm>
              <a:off x="211306" y="916009"/>
              <a:ext cx="6424980" cy="7088048"/>
              <a:chOff x="211306" y="1083112"/>
              <a:chExt cx="6424980" cy="7557114"/>
            </a:xfrm>
          </p:grpSpPr>
          <p:grpSp>
            <p:nvGrpSpPr>
              <p:cNvPr id="78" name="グループ化 77">
                <a:extLst>
                  <a:ext uri="{FF2B5EF4-FFF2-40B4-BE49-F238E27FC236}">
                    <a16:creationId xmlns:a16="http://schemas.microsoft.com/office/drawing/2014/main" id="{E110B29A-B06E-D0C1-FBB3-DE5E81850EEF}"/>
                  </a:ext>
                </a:extLst>
              </p:cNvPr>
              <p:cNvGrpSpPr/>
              <p:nvPr/>
            </p:nvGrpSpPr>
            <p:grpSpPr>
              <a:xfrm>
                <a:off x="211306" y="1083112"/>
                <a:ext cx="6424980" cy="7557114"/>
                <a:chOff x="211306" y="1083112"/>
                <a:chExt cx="6424980" cy="7557114"/>
              </a:xfrm>
            </p:grpSpPr>
            <p:grpSp>
              <p:nvGrpSpPr>
                <p:cNvPr id="66" name="グループ化 65">
                  <a:extLst>
                    <a:ext uri="{FF2B5EF4-FFF2-40B4-BE49-F238E27FC236}">
                      <a16:creationId xmlns:a16="http://schemas.microsoft.com/office/drawing/2014/main" id="{03AEA9DB-FC12-F6BE-BBE3-1A64A2E7B5A8}"/>
                    </a:ext>
                  </a:extLst>
                </p:cNvPr>
                <p:cNvGrpSpPr/>
                <p:nvPr/>
              </p:nvGrpSpPr>
              <p:grpSpPr>
                <a:xfrm>
                  <a:off x="211306" y="1083112"/>
                  <a:ext cx="6424980" cy="4262012"/>
                  <a:chOff x="211306" y="1083112"/>
                  <a:chExt cx="6424980" cy="4262012"/>
                </a:xfrm>
              </p:grpSpPr>
              <p:grpSp>
                <p:nvGrpSpPr>
                  <p:cNvPr id="31" name="グループ化 30">
                    <a:extLst>
                      <a:ext uri="{FF2B5EF4-FFF2-40B4-BE49-F238E27FC236}">
                        <a16:creationId xmlns:a16="http://schemas.microsoft.com/office/drawing/2014/main" id="{21F2E1BD-95AB-2B30-FABA-1DCDE2186ECB}"/>
                      </a:ext>
                    </a:extLst>
                  </p:cNvPr>
                  <p:cNvGrpSpPr/>
                  <p:nvPr/>
                </p:nvGrpSpPr>
                <p:grpSpPr>
                  <a:xfrm>
                    <a:off x="211306" y="1440933"/>
                    <a:ext cx="1483491" cy="3799984"/>
                    <a:chOff x="365834" y="1554742"/>
                    <a:chExt cx="1483491" cy="3941184"/>
                  </a:xfrm>
                </p:grpSpPr>
                <p:sp>
                  <p:nvSpPr>
                    <p:cNvPr id="10" name="正方形/長方形 9">
                      <a:extLst>
                        <a:ext uri="{FF2B5EF4-FFF2-40B4-BE49-F238E27FC236}">
                          <a16:creationId xmlns:a16="http://schemas.microsoft.com/office/drawing/2014/main" id="{AFDF014C-E5F0-D472-D15B-2E4CBFBF575C}"/>
                        </a:ext>
                      </a:extLst>
                    </p:cNvPr>
                    <p:cNvSpPr/>
                    <p:nvPr/>
                  </p:nvSpPr>
                  <p:spPr>
                    <a:xfrm>
                      <a:off x="455725" y="1727856"/>
                      <a:ext cx="1393600" cy="3768070"/>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a:t>
                      </a:r>
                      <a:r>
                        <a:rPr kumimoji="1" lang="ja-JP" altLang="en-US" sz="1200" b="1" dirty="0">
                          <a:solidFill>
                            <a:schemeClr val="tx1"/>
                          </a:solidFill>
                        </a:rPr>
                        <a:t>月</a:t>
                      </a:r>
                      <a:r>
                        <a:rPr kumimoji="1" lang="en-US" altLang="ja-JP" sz="2400" b="1" dirty="0">
                          <a:solidFill>
                            <a:schemeClr val="tx1"/>
                          </a:solidFill>
                        </a:rPr>
                        <a:t>9</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木</a:t>
                      </a:r>
                      <a:r>
                        <a:rPr kumimoji="1" lang="en-US" altLang="ja-JP" sz="1200" b="1" dirty="0">
                          <a:solidFill>
                            <a:schemeClr val="tx1"/>
                          </a:solidFill>
                        </a:rPr>
                        <a:t>)</a:t>
                      </a:r>
                      <a:endParaRPr kumimoji="1" lang="ja-JP" altLang="en-US" sz="2400" b="1" dirty="0">
                        <a:solidFill>
                          <a:schemeClr val="tx1"/>
                        </a:solidFill>
                      </a:endParaRPr>
                    </a:p>
                  </p:txBody>
                </p:sp>
                <p:sp>
                  <p:nvSpPr>
                    <p:cNvPr id="5" name="正方形/長方形 4">
                      <a:extLst>
                        <a:ext uri="{FF2B5EF4-FFF2-40B4-BE49-F238E27FC236}">
                          <a16:creationId xmlns:a16="http://schemas.microsoft.com/office/drawing/2014/main" id="{CE6D0F82-5AB7-4609-999A-0E5E5DAC1589}"/>
                        </a:ext>
                      </a:extLst>
                    </p:cNvPr>
                    <p:cNvSpPr/>
                    <p:nvPr/>
                  </p:nvSpPr>
                  <p:spPr>
                    <a:xfrm>
                      <a:off x="365834" y="1554742"/>
                      <a:ext cx="776288" cy="465319"/>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１</a:t>
                      </a:r>
                      <a:r>
                        <a:rPr kumimoji="1" lang="ja-JP" altLang="en-US" sz="1100" b="1" dirty="0"/>
                        <a:t>日目</a:t>
                      </a:r>
                    </a:p>
                  </p:txBody>
                </p:sp>
              </p:grpSp>
              <p:cxnSp>
                <p:nvCxnSpPr>
                  <p:cNvPr id="6" name="直線コネクタ 5">
                    <a:extLst>
                      <a:ext uri="{FF2B5EF4-FFF2-40B4-BE49-F238E27FC236}">
                        <a16:creationId xmlns:a16="http://schemas.microsoft.com/office/drawing/2014/main" id="{75FA106A-CD35-1942-A836-5AD0897C786B}"/>
                      </a:ext>
                    </a:extLst>
                  </p:cNvPr>
                  <p:cNvCxnSpPr>
                    <a:cxnSpLocks/>
                  </p:cNvCxnSpPr>
                  <p:nvPr/>
                </p:nvCxnSpPr>
                <p:spPr>
                  <a:xfrm>
                    <a:off x="997997" y="1488733"/>
                    <a:ext cx="5510048" cy="0"/>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163CB05-41BF-CB9F-116B-E404F732E38C}"/>
                      </a:ext>
                    </a:extLst>
                  </p:cNvPr>
                  <p:cNvSpPr txBox="1"/>
                  <p:nvPr/>
                </p:nvSpPr>
                <p:spPr>
                  <a:xfrm>
                    <a:off x="1369471" y="1083112"/>
                    <a:ext cx="1905000" cy="504475"/>
                  </a:xfrm>
                  <a:prstGeom prst="rect">
                    <a:avLst/>
                  </a:prstGeom>
                  <a:noFill/>
                </p:spPr>
                <p:txBody>
                  <a:bodyPr wrap="square" rtlCol="0">
                    <a:spAutoFit/>
                  </a:bodyPr>
                  <a:lstStyle/>
                  <a:p>
                    <a:r>
                      <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rPr>
                      <a:t>Program</a:t>
                    </a:r>
                    <a:endParaRPr kumimoji="1" lang="ja-JP" altLang="en-US" sz="2800" dirty="0"/>
                  </a:p>
                </p:txBody>
              </p:sp>
              <p:grpSp>
                <p:nvGrpSpPr>
                  <p:cNvPr id="14" name="グループ化 13">
                    <a:extLst>
                      <a:ext uri="{FF2B5EF4-FFF2-40B4-BE49-F238E27FC236}">
                        <a16:creationId xmlns:a16="http://schemas.microsoft.com/office/drawing/2014/main" id="{527A676D-AE3C-F9D3-48AA-A8221A2A59A6}"/>
                      </a:ext>
                    </a:extLst>
                  </p:cNvPr>
                  <p:cNvGrpSpPr/>
                  <p:nvPr/>
                </p:nvGrpSpPr>
                <p:grpSpPr>
                  <a:xfrm>
                    <a:off x="1696328" y="1586026"/>
                    <a:ext cx="4288353" cy="1032100"/>
                    <a:chOff x="1850856" y="1705225"/>
                    <a:chExt cx="4288353" cy="1070450"/>
                  </a:xfrm>
                </p:grpSpPr>
                <p:sp>
                  <p:nvSpPr>
                    <p:cNvPr id="11" name="正方形/長方形 10">
                      <a:extLst>
                        <a:ext uri="{FF2B5EF4-FFF2-40B4-BE49-F238E27FC236}">
                          <a16:creationId xmlns:a16="http://schemas.microsoft.com/office/drawing/2014/main" id="{FB9405B6-35DB-0DC5-42A2-03C18FCB3B3E}"/>
                        </a:ext>
                      </a:extLst>
                    </p:cNvPr>
                    <p:cNvSpPr/>
                    <p:nvPr/>
                  </p:nvSpPr>
                  <p:spPr>
                    <a:xfrm>
                      <a:off x="1928813" y="1733078"/>
                      <a:ext cx="1328737"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12" name="テキスト ボックス 11">
                      <a:extLst>
                        <a:ext uri="{FF2B5EF4-FFF2-40B4-BE49-F238E27FC236}">
                          <a16:creationId xmlns:a16="http://schemas.microsoft.com/office/drawing/2014/main" id="{6900511B-16EE-ED31-D74A-89D7986185B4}"/>
                        </a:ext>
                      </a:extLst>
                    </p:cNvPr>
                    <p:cNvSpPr txBox="1"/>
                    <p:nvPr/>
                  </p:nvSpPr>
                  <p:spPr>
                    <a:xfrm>
                      <a:off x="3257550" y="1705225"/>
                      <a:ext cx="2119312" cy="369332"/>
                    </a:xfrm>
                    <a:prstGeom prst="rect">
                      <a:avLst/>
                    </a:prstGeom>
                    <a:noFill/>
                  </p:spPr>
                  <p:txBody>
                    <a:bodyPr wrap="square" rtlCol="0">
                      <a:spAutoFit/>
                    </a:bodyPr>
                    <a:lstStyle/>
                    <a:p>
                      <a:r>
                        <a:rPr kumimoji="1" lang="ja-JP" altLang="en-US" b="1" dirty="0"/>
                        <a:t>臨床研究デザイン</a:t>
                      </a:r>
                      <a:endParaRPr kumimoji="1" lang="en-US" altLang="ja-JP" b="1" dirty="0"/>
                    </a:p>
                  </p:txBody>
                </p:sp>
                <p:sp>
                  <p:nvSpPr>
                    <p:cNvPr id="13" name="テキスト ボックス 12">
                      <a:extLst>
                        <a:ext uri="{FF2B5EF4-FFF2-40B4-BE49-F238E27FC236}">
                          <a16:creationId xmlns:a16="http://schemas.microsoft.com/office/drawing/2014/main" id="{8998B67D-421D-2D50-0ED5-2ABA3FF6DE91}"/>
                        </a:ext>
                      </a:extLst>
                    </p:cNvPr>
                    <p:cNvSpPr txBox="1"/>
                    <p:nvPr/>
                  </p:nvSpPr>
                  <p:spPr>
                    <a:xfrm>
                      <a:off x="1850856" y="2026933"/>
                      <a:ext cx="4288353" cy="748742"/>
                    </a:xfrm>
                    <a:prstGeom prst="rect">
                      <a:avLst/>
                    </a:prstGeom>
                    <a:noFill/>
                  </p:spPr>
                  <p:txBody>
                    <a:bodyPr wrap="none" rtlCol="0">
                      <a:spAutoFit/>
                    </a:bodyPr>
                    <a:lstStyle/>
                    <a:p>
                      <a:r>
                        <a:rPr kumimoji="1" lang="ja-JP" altLang="en-US" sz="1000" b="1" dirty="0"/>
                        <a:t>科学的な臨床研究を実施するための原理原則や、</a:t>
                      </a:r>
                      <a:endParaRPr kumimoji="1" lang="en-US" altLang="ja-JP" sz="1000" b="1" dirty="0"/>
                    </a:p>
                    <a:p>
                      <a:r>
                        <a:rPr kumimoji="1" lang="ja-JP" altLang="en-US" sz="1000" b="1" dirty="0"/>
                        <a:t>臨床研究を計画する上で骨格となる研究デザインについて講義します。</a:t>
                      </a:r>
                    </a:p>
                    <a:p>
                      <a:endParaRPr kumimoji="1" lang="ja-JP" altLang="en-US" dirty="0"/>
                    </a:p>
                  </p:txBody>
                </p:sp>
              </p:grpSp>
              <p:grpSp>
                <p:nvGrpSpPr>
                  <p:cNvPr id="15" name="グループ化 14">
                    <a:extLst>
                      <a:ext uri="{FF2B5EF4-FFF2-40B4-BE49-F238E27FC236}">
                        <a16:creationId xmlns:a16="http://schemas.microsoft.com/office/drawing/2014/main" id="{B1DCAE9B-1C15-9356-673F-90771A6D99A4}"/>
                      </a:ext>
                    </a:extLst>
                  </p:cNvPr>
                  <p:cNvGrpSpPr/>
                  <p:nvPr/>
                </p:nvGrpSpPr>
                <p:grpSpPr>
                  <a:xfrm>
                    <a:off x="1706731" y="2344167"/>
                    <a:ext cx="4929555" cy="707179"/>
                    <a:chOff x="1850856" y="1693586"/>
                    <a:chExt cx="4929555" cy="733456"/>
                  </a:xfrm>
                </p:grpSpPr>
                <p:sp>
                  <p:nvSpPr>
                    <p:cNvPr id="16" name="正方形/長方形 15">
                      <a:extLst>
                        <a:ext uri="{FF2B5EF4-FFF2-40B4-BE49-F238E27FC236}">
                          <a16:creationId xmlns:a16="http://schemas.microsoft.com/office/drawing/2014/main" id="{B4A71CC4-3952-45A6-F0B1-79FD0F695C74}"/>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17" name="テキスト ボックス 16">
                      <a:extLst>
                        <a:ext uri="{FF2B5EF4-FFF2-40B4-BE49-F238E27FC236}">
                          <a16:creationId xmlns:a16="http://schemas.microsoft.com/office/drawing/2014/main" id="{99A556D7-7C5A-67B3-E608-D565E2928F6C}"/>
                        </a:ext>
                      </a:extLst>
                    </p:cNvPr>
                    <p:cNvSpPr txBox="1"/>
                    <p:nvPr/>
                  </p:nvSpPr>
                  <p:spPr>
                    <a:xfrm>
                      <a:off x="3247149" y="1693586"/>
                      <a:ext cx="2119312" cy="369332"/>
                    </a:xfrm>
                    <a:prstGeom prst="rect">
                      <a:avLst/>
                    </a:prstGeom>
                    <a:noFill/>
                  </p:spPr>
                  <p:txBody>
                    <a:bodyPr wrap="square" rtlCol="0">
                      <a:spAutoFit/>
                    </a:bodyPr>
                    <a:lstStyle/>
                    <a:p>
                      <a:r>
                        <a:rPr kumimoji="1" lang="ja-JP" altLang="en-US" b="1" dirty="0"/>
                        <a:t>臨床研究計画</a:t>
                      </a:r>
                      <a:endParaRPr kumimoji="1" lang="en-US" altLang="ja-JP" b="1" dirty="0"/>
                    </a:p>
                  </p:txBody>
                </p:sp>
                <p:sp>
                  <p:nvSpPr>
                    <p:cNvPr id="18" name="テキスト ボックス 17">
                      <a:extLst>
                        <a:ext uri="{FF2B5EF4-FFF2-40B4-BE49-F238E27FC236}">
                          <a16:creationId xmlns:a16="http://schemas.microsoft.com/office/drawing/2014/main" id="{F820DAB6-4F36-E909-AEB6-B961080461E3}"/>
                        </a:ext>
                      </a:extLst>
                    </p:cNvPr>
                    <p:cNvSpPr txBox="1"/>
                    <p:nvPr/>
                  </p:nvSpPr>
                  <p:spPr>
                    <a:xfrm>
                      <a:off x="1850856" y="2026932"/>
                      <a:ext cx="4929555" cy="400110"/>
                    </a:xfrm>
                    <a:prstGeom prst="rect">
                      <a:avLst/>
                    </a:prstGeom>
                    <a:noFill/>
                  </p:spPr>
                  <p:txBody>
                    <a:bodyPr wrap="none" rtlCol="0">
                      <a:spAutoFit/>
                    </a:bodyPr>
                    <a:lstStyle/>
                    <a:p>
                      <a:r>
                        <a:rPr kumimoji="1" lang="ja-JP" altLang="en-US" sz="1000" b="1" dirty="0"/>
                        <a:t>グループごとに、</a:t>
                      </a:r>
                      <a:r>
                        <a:rPr kumimoji="1" lang="en-US" altLang="ja-JP" sz="1000" b="1" dirty="0"/>
                        <a:t>3</a:t>
                      </a:r>
                      <a:r>
                        <a:rPr kumimoji="1" lang="ja-JP" altLang="en-US" sz="1000" b="1" dirty="0"/>
                        <a:t>日間で研究計画から解析までシミュレーションする</a:t>
                      </a:r>
                      <a:endParaRPr kumimoji="1" lang="en-US" altLang="ja-JP" sz="1000" b="1" dirty="0"/>
                    </a:p>
                    <a:p>
                      <a:r>
                        <a:rPr kumimoji="1" lang="ja-JP" altLang="en-US" sz="1000" b="1" dirty="0"/>
                        <a:t>臨床研究計画書を作成します。臨床研究の実施に必要な調査票なども作成します。</a:t>
                      </a:r>
                      <a:endParaRPr kumimoji="1" lang="ja-JP" altLang="en-US" dirty="0"/>
                    </a:p>
                  </p:txBody>
                </p:sp>
              </p:grpSp>
              <p:grpSp>
                <p:nvGrpSpPr>
                  <p:cNvPr id="19" name="グループ化 18">
                    <a:extLst>
                      <a:ext uri="{FF2B5EF4-FFF2-40B4-BE49-F238E27FC236}">
                        <a16:creationId xmlns:a16="http://schemas.microsoft.com/office/drawing/2014/main" id="{EAC5CE4E-67EE-E7F0-23A6-1F64739E82E0}"/>
                      </a:ext>
                    </a:extLst>
                  </p:cNvPr>
                  <p:cNvGrpSpPr/>
                  <p:nvPr/>
                </p:nvGrpSpPr>
                <p:grpSpPr>
                  <a:xfrm>
                    <a:off x="1706731" y="3107694"/>
                    <a:ext cx="4697301" cy="706765"/>
                    <a:chOff x="1862790" y="1693586"/>
                    <a:chExt cx="4697301" cy="733027"/>
                  </a:xfrm>
                </p:grpSpPr>
                <p:sp>
                  <p:nvSpPr>
                    <p:cNvPr id="20" name="正方形/長方形 19">
                      <a:extLst>
                        <a:ext uri="{FF2B5EF4-FFF2-40B4-BE49-F238E27FC236}">
                          <a16:creationId xmlns:a16="http://schemas.microsoft.com/office/drawing/2014/main" id="{42A657ED-3B24-245B-98FB-209E591A94E9}"/>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ハンズオン</a:t>
                      </a:r>
                    </a:p>
                  </p:txBody>
                </p:sp>
                <p:sp>
                  <p:nvSpPr>
                    <p:cNvPr id="21" name="テキスト ボックス 20">
                      <a:extLst>
                        <a:ext uri="{FF2B5EF4-FFF2-40B4-BE49-F238E27FC236}">
                          <a16:creationId xmlns:a16="http://schemas.microsoft.com/office/drawing/2014/main" id="{36758955-8402-2F58-6FEE-625D9B921DC9}"/>
                        </a:ext>
                      </a:extLst>
                    </p:cNvPr>
                    <p:cNvSpPr txBox="1"/>
                    <p:nvPr/>
                  </p:nvSpPr>
                  <p:spPr>
                    <a:xfrm>
                      <a:off x="3247148" y="1693586"/>
                      <a:ext cx="3312943" cy="408405"/>
                    </a:xfrm>
                    <a:prstGeom prst="rect">
                      <a:avLst/>
                    </a:prstGeom>
                    <a:noFill/>
                  </p:spPr>
                  <p:txBody>
                    <a:bodyPr wrap="square" rtlCol="0">
                      <a:spAutoFit/>
                    </a:bodyPr>
                    <a:lstStyle/>
                    <a:p>
                      <a:r>
                        <a:rPr kumimoji="1" lang="ja-JP" altLang="en-US" b="1" dirty="0"/>
                        <a:t>統計ソフトウェア導入</a:t>
                      </a:r>
                      <a:endParaRPr kumimoji="1" lang="en-US" altLang="ja-JP" b="1" dirty="0"/>
                    </a:p>
                  </p:txBody>
                </p:sp>
                <p:sp>
                  <p:nvSpPr>
                    <p:cNvPr id="22" name="テキスト ボックス 21">
                      <a:extLst>
                        <a:ext uri="{FF2B5EF4-FFF2-40B4-BE49-F238E27FC236}">
                          <a16:creationId xmlns:a16="http://schemas.microsoft.com/office/drawing/2014/main" id="{5100F446-CCF5-8D1A-E35F-65AAF7D9EAC7}"/>
                        </a:ext>
                      </a:extLst>
                    </p:cNvPr>
                    <p:cNvSpPr txBox="1"/>
                    <p:nvPr/>
                  </p:nvSpPr>
                  <p:spPr>
                    <a:xfrm>
                      <a:off x="1862790" y="2026503"/>
                      <a:ext cx="4544834" cy="400110"/>
                    </a:xfrm>
                    <a:prstGeom prst="rect">
                      <a:avLst/>
                    </a:prstGeom>
                    <a:noFill/>
                  </p:spPr>
                  <p:txBody>
                    <a:bodyPr wrap="none" rtlCol="0">
                      <a:spAutoFit/>
                    </a:bodyPr>
                    <a:lstStyle/>
                    <a:p>
                      <a:r>
                        <a:rPr kumimoji="1" lang="ja-JP" altLang="en-US" sz="1000" b="1" dirty="0"/>
                        <a:t>統計ソフトウェアの基本的な操作法とデータの取り込みやデータの保存を、</a:t>
                      </a:r>
                      <a:endParaRPr kumimoji="1" lang="en-US" altLang="ja-JP" sz="1000" b="1" dirty="0"/>
                    </a:p>
                    <a:p>
                      <a:r>
                        <a:rPr kumimoji="1" lang="ja-JP" altLang="en-US" sz="1000" b="1" dirty="0"/>
                        <a:t>チューターの支援を受けながら実習します。</a:t>
                      </a:r>
                      <a:endParaRPr kumimoji="1" lang="ja-JP" altLang="en-US" dirty="0"/>
                    </a:p>
                  </p:txBody>
                </p:sp>
              </p:grpSp>
              <p:grpSp>
                <p:nvGrpSpPr>
                  <p:cNvPr id="23" name="グループ化 22">
                    <a:extLst>
                      <a:ext uri="{FF2B5EF4-FFF2-40B4-BE49-F238E27FC236}">
                        <a16:creationId xmlns:a16="http://schemas.microsoft.com/office/drawing/2014/main" id="{A125FE64-24A4-C9DA-FBE0-C687EC0F6EE5}"/>
                      </a:ext>
                    </a:extLst>
                  </p:cNvPr>
                  <p:cNvGrpSpPr/>
                  <p:nvPr/>
                </p:nvGrpSpPr>
                <p:grpSpPr>
                  <a:xfrm>
                    <a:off x="1696328" y="3851100"/>
                    <a:ext cx="4709235" cy="747992"/>
                    <a:chOff x="1850856" y="1693586"/>
                    <a:chExt cx="4709235" cy="775785"/>
                  </a:xfrm>
                </p:grpSpPr>
                <p:sp>
                  <p:nvSpPr>
                    <p:cNvPr id="24" name="正方形/長方形 23">
                      <a:extLst>
                        <a:ext uri="{FF2B5EF4-FFF2-40B4-BE49-F238E27FC236}">
                          <a16:creationId xmlns:a16="http://schemas.microsoft.com/office/drawing/2014/main" id="{7DC0769A-8646-3A03-737E-770246C8B7FD}"/>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25" name="テキスト ボックス 24">
                      <a:extLst>
                        <a:ext uri="{FF2B5EF4-FFF2-40B4-BE49-F238E27FC236}">
                          <a16:creationId xmlns:a16="http://schemas.microsoft.com/office/drawing/2014/main" id="{6FF3E0DD-F4D3-8701-8289-891900B7DEC7}"/>
                        </a:ext>
                      </a:extLst>
                    </p:cNvPr>
                    <p:cNvSpPr txBox="1"/>
                    <p:nvPr/>
                  </p:nvSpPr>
                  <p:spPr>
                    <a:xfrm>
                      <a:off x="3247148" y="1693586"/>
                      <a:ext cx="3312943" cy="369332"/>
                    </a:xfrm>
                    <a:prstGeom prst="rect">
                      <a:avLst/>
                    </a:prstGeom>
                    <a:noFill/>
                  </p:spPr>
                  <p:txBody>
                    <a:bodyPr wrap="square" rtlCol="0">
                      <a:spAutoFit/>
                    </a:bodyPr>
                    <a:lstStyle/>
                    <a:p>
                      <a:r>
                        <a:rPr kumimoji="1" lang="ja-JP" altLang="en-US" b="1" dirty="0"/>
                        <a:t>統計解析の原則・記述統計</a:t>
                      </a:r>
                      <a:endParaRPr kumimoji="1" lang="en-US" altLang="ja-JP" b="1" dirty="0"/>
                    </a:p>
                  </p:txBody>
                </p:sp>
                <p:sp>
                  <p:nvSpPr>
                    <p:cNvPr id="26" name="テキスト ボックス 25">
                      <a:extLst>
                        <a:ext uri="{FF2B5EF4-FFF2-40B4-BE49-F238E27FC236}">
                          <a16:creationId xmlns:a16="http://schemas.microsoft.com/office/drawing/2014/main" id="{9A994179-44E8-CA23-CE5C-7E5E9636CCEF}"/>
                        </a:ext>
                      </a:extLst>
                    </p:cNvPr>
                    <p:cNvSpPr txBox="1"/>
                    <p:nvPr/>
                  </p:nvSpPr>
                  <p:spPr>
                    <a:xfrm>
                      <a:off x="1850856" y="2026932"/>
                      <a:ext cx="4544834" cy="442439"/>
                    </a:xfrm>
                    <a:prstGeom prst="rect">
                      <a:avLst/>
                    </a:prstGeom>
                    <a:noFill/>
                  </p:spPr>
                  <p:txBody>
                    <a:bodyPr wrap="none" rtlCol="0">
                      <a:spAutoFit/>
                    </a:bodyPr>
                    <a:lstStyle/>
                    <a:p>
                      <a:r>
                        <a:rPr kumimoji="1" lang="ja-JP" altLang="en-US" sz="1000" b="1" dirty="0"/>
                        <a:t>臨床研究で用いられる基本的な統計学の原則について、最小限の数式と</a:t>
                      </a:r>
                      <a:endParaRPr kumimoji="1" lang="en-US" altLang="ja-JP" sz="1000" b="1" dirty="0"/>
                    </a:p>
                    <a:p>
                      <a:r>
                        <a:rPr kumimoji="1" lang="ja-JP" altLang="en-US" sz="1000" b="1" dirty="0"/>
                        <a:t>実例を用いて理解し、さまざまな解析に応用可能なセンスを身につけます。</a:t>
                      </a:r>
                      <a:endParaRPr kumimoji="1" lang="ja-JP" altLang="en-US" dirty="0"/>
                    </a:p>
                  </p:txBody>
                </p:sp>
              </p:grpSp>
              <p:grpSp>
                <p:nvGrpSpPr>
                  <p:cNvPr id="27" name="グループ化 26">
                    <a:extLst>
                      <a:ext uri="{FF2B5EF4-FFF2-40B4-BE49-F238E27FC236}">
                        <a16:creationId xmlns:a16="http://schemas.microsoft.com/office/drawing/2014/main" id="{6CCEC8EF-7643-ED18-CA8A-D7DCAB64C61E}"/>
                      </a:ext>
                    </a:extLst>
                  </p:cNvPr>
                  <p:cNvGrpSpPr/>
                  <p:nvPr/>
                </p:nvGrpSpPr>
                <p:grpSpPr>
                  <a:xfrm>
                    <a:off x="1696328" y="4597132"/>
                    <a:ext cx="4709235" cy="747992"/>
                    <a:chOff x="1850856" y="1693586"/>
                    <a:chExt cx="4709235" cy="775785"/>
                  </a:xfrm>
                </p:grpSpPr>
                <p:sp>
                  <p:nvSpPr>
                    <p:cNvPr id="28" name="正方形/長方形 27">
                      <a:extLst>
                        <a:ext uri="{FF2B5EF4-FFF2-40B4-BE49-F238E27FC236}">
                          <a16:creationId xmlns:a16="http://schemas.microsoft.com/office/drawing/2014/main" id="{FB6B3EB7-4C2C-5F29-B7AC-F50D04804144}"/>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ハンズオン</a:t>
                      </a:r>
                    </a:p>
                  </p:txBody>
                </p:sp>
                <p:sp>
                  <p:nvSpPr>
                    <p:cNvPr id="29" name="テキスト ボックス 28">
                      <a:extLst>
                        <a:ext uri="{FF2B5EF4-FFF2-40B4-BE49-F238E27FC236}">
                          <a16:creationId xmlns:a16="http://schemas.microsoft.com/office/drawing/2014/main" id="{F9DC77F1-FF45-0ACE-D031-7555C0121976}"/>
                        </a:ext>
                      </a:extLst>
                    </p:cNvPr>
                    <p:cNvSpPr txBox="1"/>
                    <p:nvPr/>
                  </p:nvSpPr>
                  <p:spPr>
                    <a:xfrm>
                      <a:off x="3247148" y="1693586"/>
                      <a:ext cx="3312943" cy="369332"/>
                    </a:xfrm>
                    <a:prstGeom prst="rect">
                      <a:avLst/>
                    </a:prstGeom>
                    <a:noFill/>
                  </p:spPr>
                  <p:txBody>
                    <a:bodyPr wrap="square" rtlCol="0">
                      <a:spAutoFit/>
                    </a:bodyPr>
                    <a:lstStyle/>
                    <a:p>
                      <a:r>
                        <a:rPr kumimoji="1" lang="ja-JP" altLang="en-US" b="1" dirty="0"/>
                        <a:t>統計解析実習</a:t>
                      </a:r>
                      <a:endParaRPr kumimoji="1" lang="en-US" altLang="ja-JP" b="1" dirty="0"/>
                    </a:p>
                  </p:txBody>
                </p:sp>
                <p:sp>
                  <p:nvSpPr>
                    <p:cNvPr id="30" name="テキスト ボックス 29">
                      <a:extLst>
                        <a:ext uri="{FF2B5EF4-FFF2-40B4-BE49-F238E27FC236}">
                          <a16:creationId xmlns:a16="http://schemas.microsoft.com/office/drawing/2014/main" id="{AB1A8CAA-70FF-8850-711C-68D7BAE89F38}"/>
                        </a:ext>
                      </a:extLst>
                    </p:cNvPr>
                    <p:cNvSpPr txBox="1"/>
                    <p:nvPr/>
                  </p:nvSpPr>
                  <p:spPr>
                    <a:xfrm>
                      <a:off x="1850856" y="2026932"/>
                      <a:ext cx="4416594" cy="442439"/>
                    </a:xfrm>
                    <a:prstGeom prst="rect">
                      <a:avLst/>
                    </a:prstGeom>
                    <a:noFill/>
                  </p:spPr>
                  <p:txBody>
                    <a:bodyPr wrap="none" rtlCol="0">
                      <a:spAutoFit/>
                    </a:bodyPr>
                    <a:lstStyle/>
                    <a:p>
                      <a:r>
                        <a:rPr kumimoji="1" lang="ja-JP" altLang="en-US" sz="1000" b="1" dirty="0"/>
                        <a:t>統計ソフトウェアを用い、チューターの支援を受けながら実習用データで</a:t>
                      </a:r>
                      <a:endParaRPr kumimoji="1" lang="en-US" altLang="ja-JP" sz="1000" b="1" dirty="0"/>
                    </a:p>
                    <a:p>
                      <a:r>
                        <a:rPr kumimoji="1" lang="ja-JP" altLang="en-US" sz="1000" b="1" dirty="0"/>
                        <a:t>各種の統計解析を体験します。</a:t>
                      </a:r>
                      <a:endParaRPr kumimoji="1" lang="ja-JP" altLang="en-US" dirty="0"/>
                    </a:p>
                  </p:txBody>
                </p:sp>
              </p:grpSp>
            </p:grpSp>
            <p:grpSp>
              <p:nvGrpSpPr>
                <p:cNvPr id="77" name="グループ化 76">
                  <a:extLst>
                    <a:ext uri="{FF2B5EF4-FFF2-40B4-BE49-F238E27FC236}">
                      <a16:creationId xmlns:a16="http://schemas.microsoft.com/office/drawing/2014/main" id="{C27F7281-72BA-41C8-68FF-FFBF7BDBE376}"/>
                    </a:ext>
                  </a:extLst>
                </p:cNvPr>
                <p:cNvGrpSpPr/>
                <p:nvPr/>
              </p:nvGrpSpPr>
              <p:grpSpPr>
                <a:xfrm>
                  <a:off x="313131" y="5536375"/>
                  <a:ext cx="6231738" cy="3103851"/>
                  <a:chOff x="313131" y="5536375"/>
                  <a:chExt cx="6231738" cy="3103851"/>
                </a:xfrm>
              </p:grpSpPr>
              <p:sp>
                <p:nvSpPr>
                  <p:cNvPr id="33" name="正方形/長方形 32">
                    <a:extLst>
                      <a:ext uri="{FF2B5EF4-FFF2-40B4-BE49-F238E27FC236}">
                        <a16:creationId xmlns:a16="http://schemas.microsoft.com/office/drawing/2014/main" id="{E94B2FA9-452F-EC71-9419-625209F5D7BD}"/>
                      </a:ext>
                    </a:extLst>
                  </p:cNvPr>
                  <p:cNvSpPr/>
                  <p:nvPr/>
                </p:nvSpPr>
                <p:spPr>
                  <a:xfrm>
                    <a:off x="313131" y="5566753"/>
                    <a:ext cx="1393600" cy="2996222"/>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a:t>
                    </a:r>
                    <a:r>
                      <a:rPr kumimoji="1" lang="ja-JP" altLang="en-US" sz="1200" b="1" dirty="0">
                        <a:solidFill>
                          <a:schemeClr val="tx1"/>
                        </a:solidFill>
                      </a:rPr>
                      <a:t>月</a:t>
                    </a:r>
                    <a:r>
                      <a:rPr kumimoji="1" lang="en-US" altLang="ja-JP" sz="2400" b="1" dirty="0">
                        <a:solidFill>
                          <a:schemeClr val="tx1"/>
                        </a:solidFill>
                      </a:rPr>
                      <a:t>10</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金</a:t>
                    </a:r>
                    <a:r>
                      <a:rPr kumimoji="1" lang="en-US" altLang="ja-JP" sz="1200" b="1" dirty="0">
                        <a:solidFill>
                          <a:schemeClr val="tx1"/>
                        </a:solidFill>
                      </a:rPr>
                      <a:t>)</a:t>
                    </a:r>
                    <a:endParaRPr kumimoji="1" lang="ja-JP" altLang="en-US" sz="2400" b="1" dirty="0">
                      <a:solidFill>
                        <a:schemeClr val="tx1"/>
                      </a:solidFill>
                    </a:endParaRPr>
                  </a:p>
                </p:txBody>
              </p:sp>
              <p:grpSp>
                <p:nvGrpSpPr>
                  <p:cNvPr id="76" name="グループ化 75">
                    <a:extLst>
                      <a:ext uri="{FF2B5EF4-FFF2-40B4-BE49-F238E27FC236}">
                        <a16:creationId xmlns:a16="http://schemas.microsoft.com/office/drawing/2014/main" id="{1318A11E-C1D4-EF3C-C79E-633CD3AAC413}"/>
                      </a:ext>
                    </a:extLst>
                  </p:cNvPr>
                  <p:cNvGrpSpPr/>
                  <p:nvPr/>
                </p:nvGrpSpPr>
                <p:grpSpPr>
                  <a:xfrm>
                    <a:off x="1706731" y="5536375"/>
                    <a:ext cx="4838138" cy="3103851"/>
                    <a:chOff x="1706731" y="5498275"/>
                    <a:chExt cx="4838138" cy="3103851"/>
                  </a:xfrm>
                </p:grpSpPr>
                <p:grpSp>
                  <p:nvGrpSpPr>
                    <p:cNvPr id="46" name="グループ化 45">
                      <a:extLst>
                        <a:ext uri="{FF2B5EF4-FFF2-40B4-BE49-F238E27FC236}">
                          <a16:creationId xmlns:a16="http://schemas.microsoft.com/office/drawing/2014/main" id="{080AFBE3-7156-6B84-A4FA-3E5F63230DBC}"/>
                        </a:ext>
                      </a:extLst>
                    </p:cNvPr>
                    <p:cNvGrpSpPr/>
                    <p:nvPr/>
                  </p:nvGrpSpPr>
                  <p:grpSpPr>
                    <a:xfrm>
                      <a:off x="1706731" y="5498275"/>
                      <a:ext cx="4709235" cy="721513"/>
                      <a:chOff x="1850856" y="1693586"/>
                      <a:chExt cx="4709235" cy="748323"/>
                    </a:xfrm>
                  </p:grpSpPr>
                  <p:sp>
                    <p:nvSpPr>
                      <p:cNvPr id="47" name="正方形/長方形 46">
                        <a:extLst>
                          <a:ext uri="{FF2B5EF4-FFF2-40B4-BE49-F238E27FC236}">
                            <a16:creationId xmlns:a16="http://schemas.microsoft.com/office/drawing/2014/main" id="{67A59278-7F90-56D1-43BC-C48314A0A8E7}"/>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48" name="テキスト ボックス 47">
                        <a:extLst>
                          <a:ext uri="{FF2B5EF4-FFF2-40B4-BE49-F238E27FC236}">
                            <a16:creationId xmlns:a16="http://schemas.microsoft.com/office/drawing/2014/main" id="{37A2571D-F2F8-5661-ED49-2AF31C26E561}"/>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生存解析と多変量解析の構造</a:t>
                        </a:r>
                        <a:endParaRPr kumimoji="1" lang="en-US" altLang="ja-JP" b="1" dirty="0"/>
                      </a:p>
                    </p:txBody>
                  </p:sp>
                  <p:sp>
                    <p:nvSpPr>
                      <p:cNvPr id="49" name="テキスト ボックス 48">
                        <a:extLst>
                          <a:ext uri="{FF2B5EF4-FFF2-40B4-BE49-F238E27FC236}">
                            <a16:creationId xmlns:a16="http://schemas.microsoft.com/office/drawing/2014/main" id="{99C90D94-C790-83E9-35FC-CA3BF35BC19F}"/>
                          </a:ext>
                        </a:extLst>
                      </p:cNvPr>
                      <p:cNvSpPr txBox="1"/>
                      <p:nvPr/>
                    </p:nvSpPr>
                    <p:spPr>
                      <a:xfrm>
                        <a:off x="1850856" y="2026932"/>
                        <a:ext cx="4160113" cy="414977"/>
                      </a:xfrm>
                      <a:prstGeom prst="rect">
                        <a:avLst/>
                      </a:prstGeom>
                      <a:noFill/>
                    </p:spPr>
                    <p:txBody>
                      <a:bodyPr wrap="none" rtlCol="0">
                        <a:spAutoFit/>
                      </a:bodyPr>
                      <a:lstStyle/>
                      <a:p>
                        <a:r>
                          <a:rPr kumimoji="1" lang="ja-JP" altLang="en-US" sz="1000" b="1" dirty="0"/>
                          <a:t>臨床研究で頻用される生存解析や多変量解析について、</a:t>
                        </a:r>
                        <a:endParaRPr kumimoji="1" lang="en-US" altLang="ja-JP" sz="1000" b="1" dirty="0"/>
                      </a:p>
                      <a:p>
                        <a:r>
                          <a:rPr kumimoji="1" lang="ja-JP" altLang="en-US" sz="1000" b="1" dirty="0"/>
                          <a:t>基本的な考え方を理解し、適切に利用できるセンスを身につけます。</a:t>
                        </a:r>
                        <a:endParaRPr kumimoji="1" lang="ja-JP" altLang="en-US" dirty="0"/>
                      </a:p>
                    </p:txBody>
                  </p:sp>
                </p:grpSp>
                <p:grpSp>
                  <p:nvGrpSpPr>
                    <p:cNvPr id="50" name="グループ化 49">
                      <a:extLst>
                        <a:ext uri="{FF2B5EF4-FFF2-40B4-BE49-F238E27FC236}">
                          <a16:creationId xmlns:a16="http://schemas.microsoft.com/office/drawing/2014/main" id="{DED9A6B5-DCE1-911E-CD67-FD778F0DA8BB}"/>
                        </a:ext>
                      </a:extLst>
                    </p:cNvPr>
                    <p:cNvGrpSpPr/>
                    <p:nvPr/>
                  </p:nvGrpSpPr>
                  <p:grpSpPr>
                    <a:xfrm>
                      <a:off x="1706731" y="6232704"/>
                      <a:ext cx="4709235" cy="875402"/>
                      <a:chOff x="1850856" y="1693586"/>
                      <a:chExt cx="4709235" cy="907930"/>
                    </a:xfrm>
                  </p:grpSpPr>
                  <p:sp>
                    <p:nvSpPr>
                      <p:cNvPr id="51" name="正方形/長方形 50">
                        <a:extLst>
                          <a:ext uri="{FF2B5EF4-FFF2-40B4-BE49-F238E27FC236}">
                            <a16:creationId xmlns:a16="http://schemas.microsoft.com/office/drawing/2014/main" id="{433D85BB-0B0B-8BC3-7DEE-7F8D235DEA13}"/>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52" name="テキスト ボックス 51">
                        <a:extLst>
                          <a:ext uri="{FF2B5EF4-FFF2-40B4-BE49-F238E27FC236}">
                            <a16:creationId xmlns:a16="http://schemas.microsoft.com/office/drawing/2014/main" id="{BDEF4523-B958-3ACA-B34D-2A70DFF6B98D}"/>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データ解析実習・図表作成</a:t>
                        </a:r>
                        <a:endParaRPr kumimoji="1" lang="en-US" altLang="ja-JP" b="1" dirty="0"/>
                      </a:p>
                    </p:txBody>
                  </p:sp>
                  <p:sp>
                    <p:nvSpPr>
                      <p:cNvPr id="53" name="テキスト ボックス 52">
                        <a:extLst>
                          <a:ext uri="{FF2B5EF4-FFF2-40B4-BE49-F238E27FC236}">
                            <a16:creationId xmlns:a16="http://schemas.microsoft.com/office/drawing/2014/main" id="{CC4CADD9-2834-1441-95D5-B72D0B2700FA}"/>
                          </a:ext>
                        </a:extLst>
                      </p:cNvPr>
                      <p:cNvSpPr txBox="1"/>
                      <p:nvPr/>
                    </p:nvSpPr>
                    <p:spPr>
                      <a:xfrm>
                        <a:off x="1850856" y="2026932"/>
                        <a:ext cx="4544834" cy="574584"/>
                      </a:xfrm>
                      <a:prstGeom prst="rect">
                        <a:avLst/>
                      </a:prstGeom>
                      <a:noFill/>
                    </p:spPr>
                    <p:txBody>
                      <a:bodyPr wrap="none" rtlCol="0">
                        <a:spAutoFit/>
                      </a:bodyPr>
                      <a:lstStyle/>
                      <a:p>
                        <a:r>
                          <a:rPr kumimoji="1" lang="ja-JP" altLang="en-US" sz="1000" b="1" dirty="0"/>
                          <a:t>グループごとに選択したテーマについて、研究計画から解析、</a:t>
                        </a:r>
                        <a:endParaRPr kumimoji="1" lang="en-US" altLang="ja-JP" sz="1000" b="1" dirty="0"/>
                      </a:p>
                      <a:p>
                        <a:r>
                          <a:rPr kumimoji="1" lang="ja-JP" altLang="en-US" sz="1000" b="1" dirty="0"/>
                          <a:t>報告までの研究の流れをシミュレーションします。実習用データを用いて、</a:t>
                        </a:r>
                        <a:endParaRPr kumimoji="1" lang="en-US" altLang="ja-JP" sz="1000" b="1" dirty="0"/>
                      </a:p>
                      <a:p>
                        <a:r>
                          <a:rPr kumimoji="1" lang="ja-JP" altLang="en-US" sz="1000" b="1" dirty="0"/>
                          <a:t>研究目的に合致した統計解析を実施し、図表を作成します。</a:t>
                        </a:r>
                        <a:endParaRPr kumimoji="1" lang="ja-JP" altLang="en-US" dirty="0"/>
                      </a:p>
                    </p:txBody>
                  </p:sp>
                </p:grpSp>
                <p:grpSp>
                  <p:nvGrpSpPr>
                    <p:cNvPr id="54" name="グループ化 53">
                      <a:extLst>
                        <a:ext uri="{FF2B5EF4-FFF2-40B4-BE49-F238E27FC236}">
                          <a16:creationId xmlns:a16="http://schemas.microsoft.com/office/drawing/2014/main" id="{40701932-6E2E-4A99-2865-69914C82179B}"/>
                        </a:ext>
                      </a:extLst>
                    </p:cNvPr>
                    <p:cNvGrpSpPr/>
                    <p:nvPr/>
                  </p:nvGrpSpPr>
                  <p:grpSpPr>
                    <a:xfrm>
                      <a:off x="1708670" y="7146183"/>
                      <a:ext cx="4836199" cy="721514"/>
                      <a:chOff x="1850856" y="1693586"/>
                      <a:chExt cx="4836199" cy="748324"/>
                    </a:xfrm>
                  </p:grpSpPr>
                  <p:sp>
                    <p:nvSpPr>
                      <p:cNvPr id="55" name="正方形/長方形 54">
                        <a:extLst>
                          <a:ext uri="{FF2B5EF4-FFF2-40B4-BE49-F238E27FC236}">
                            <a16:creationId xmlns:a16="http://schemas.microsoft.com/office/drawing/2014/main" id="{F1564C82-4C15-A195-1809-6DE19BCE46F8}"/>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56" name="テキスト ボックス 55">
                        <a:extLst>
                          <a:ext uri="{FF2B5EF4-FFF2-40B4-BE49-F238E27FC236}">
                            <a16:creationId xmlns:a16="http://schemas.microsoft.com/office/drawing/2014/main" id="{C4AE71E1-19A3-912E-B07A-3BE440C2BECC}"/>
                          </a:ext>
                        </a:extLst>
                      </p:cNvPr>
                      <p:cNvSpPr txBox="1"/>
                      <p:nvPr/>
                    </p:nvSpPr>
                    <p:spPr>
                      <a:xfrm>
                        <a:off x="3247148" y="1693586"/>
                        <a:ext cx="3439907" cy="383055"/>
                      </a:xfrm>
                      <a:prstGeom prst="rect">
                        <a:avLst/>
                      </a:prstGeom>
                      <a:noFill/>
                    </p:spPr>
                    <p:txBody>
                      <a:bodyPr wrap="square" rtlCol="0">
                        <a:spAutoFit/>
                      </a:bodyPr>
                      <a:lstStyle/>
                      <a:p>
                        <a:r>
                          <a:rPr kumimoji="1" lang="ja-JP" altLang="en-US" b="1" dirty="0"/>
                          <a:t>現実性と科学性のトレードオフ</a:t>
                        </a:r>
                        <a:endParaRPr kumimoji="1" lang="en-US" altLang="ja-JP" b="1" dirty="0"/>
                      </a:p>
                    </p:txBody>
                  </p:sp>
                  <p:sp>
                    <p:nvSpPr>
                      <p:cNvPr id="57" name="テキスト ボックス 56">
                        <a:extLst>
                          <a:ext uri="{FF2B5EF4-FFF2-40B4-BE49-F238E27FC236}">
                            <a16:creationId xmlns:a16="http://schemas.microsoft.com/office/drawing/2014/main" id="{F0D662FD-D364-BD87-C6E1-EF23A8277538}"/>
                          </a:ext>
                        </a:extLst>
                      </p:cNvPr>
                      <p:cNvSpPr txBox="1"/>
                      <p:nvPr/>
                    </p:nvSpPr>
                    <p:spPr>
                      <a:xfrm>
                        <a:off x="1850856" y="2026932"/>
                        <a:ext cx="4031873" cy="414978"/>
                      </a:xfrm>
                      <a:prstGeom prst="rect">
                        <a:avLst/>
                      </a:prstGeom>
                      <a:noFill/>
                    </p:spPr>
                    <p:txBody>
                      <a:bodyPr wrap="none" rtlCol="0">
                        <a:spAutoFit/>
                      </a:bodyPr>
                      <a:lstStyle/>
                      <a:p>
                        <a:r>
                          <a:rPr kumimoji="1" lang="ja-JP" altLang="en-US" sz="1000" b="1" dirty="0"/>
                          <a:t>臨床研究を計画、実施する際に遭遇するさまざまな問題について、</a:t>
                        </a:r>
                        <a:endParaRPr kumimoji="1" lang="en-US" altLang="ja-JP" sz="1000" b="1" dirty="0"/>
                      </a:p>
                      <a:p>
                        <a:r>
                          <a:rPr kumimoji="1" lang="ja-JP" altLang="en-US" sz="1000" b="1" dirty="0"/>
                          <a:t>あらかじめ勘案しておく基本的・応用的事項について理解します。</a:t>
                        </a:r>
                        <a:endParaRPr kumimoji="1" lang="ja-JP" altLang="en-US" dirty="0"/>
                      </a:p>
                    </p:txBody>
                  </p:sp>
                </p:grpSp>
                <p:grpSp>
                  <p:nvGrpSpPr>
                    <p:cNvPr id="58" name="グループ化 57">
                      <a:extLst>
                        <a:ext uri="{FF2B5EF4-FFF2-40B4-BE49-F238E27FC236}">
                          <a16:creationId xmlns:a16="http://schemas.microsoft.com/office/drawing/2014/main" id="{C60EBA49-BBB0-E405-CC79-D6F2B86B5A28}"/>
                        </a:ext>
                      </a:extLst>
                    </p:cNvPr>
                    <p:cNvGrpSpPr/>
                    <p:nvPr/>
                  </p:nvGrpSpPr>
                  <p:grpSpPr>
                    <a:xfrm>
                      <a:off x="1706731" y="7880612"/>
                      <a:ext cx="4709235" cy="721514"/>
                      <a:chOff x="1850856" y="1693586"/>
                      <a:chExt cx="4709235" cy="748324"/>
                    </a:xfrm>
                  </p:grpSpPr>
                  <p:sp>
                    <p:nvSpPr>
                      <p:cNvPr id="59" name="正方形/長方形 58">
                        <a:extLst>
                          <a:ext uri="{FF2B5EF4-FFF2-40B4-BE49-F238E27FC236}">
                            <a16:creationId xmlns:a16="http://schemas.microsoft.com/office/drawing/2014/main" id="{479BCF2F-84A4-A99E-E822-EDD0A7CE4121}"/>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60" name="テキスト ボックス 59">
                        <a:extLst>
                          <a:ext uri="{FF2B5EF4-FFF2-40B4-BE49-F238E27FC236}">
                            <a16:creationId xmlns:a16="http://schemas.microsoft.com/office/drawing/2014/main" id="{DD8FD0F0-A755-ABCC-831A-D6E6CC2A8BD9}"/>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発表準備</a:t>
                        </a:r>
                        <a:endParaRPr kumimoji="1" lang="en-US" altLang="ja-JP" b="1" dirty="0"/>
                      </a:p>
                    </p:txBody>
                  </p:sp>
                  <p:sp>
                    <p:nvSpPr>
                      <p:cNvPr id="61" name="テキスト ボックス 60">
                        <a:extLst>
                          <a:ext uri="{FF2B5EF4-FFF2-40B4-BE49-F238E27FC236}">
                            <a16:creationId xmlns:a16="http://schemas.microsoft.com/office/drawing/2014/main" id="{8BE7F3CC-FC25-E368-D205-D59ED650F315}"/>
                          </a:ext>
                        </a:extLst>
                      </p:cNvPr>
                      <p:cNvSpPr txBox="1"/>
                      <p:nvPr/>
                    </p:nvSpPr>
                    <p:spPr>
                      <a:xfrm>
                        <a:off x="1850856" y="2026933"/>
                        <a:ext cx="4160113" cy="414977"/>
                      </a:xfrm>
                      <a:prstGeom prst="rect">
                        <a:avLst/>
                      </a:prstGeom>
                      <a:noFill/>
                    </p:spPr>
                    <p:txBody>
                      <a:bodyPr wrap="none" rtlCol="0">
                        <a:spAutoFit/>
                      </a:bodyPr>
                      <a:lstStyle/>
                      <a:p>
                        <a:r>
                          <a:rPr kumimoji="1" lang="ja-JP" altLang="en-US" sz="1000" b="1" dirty="0"/>
                          <a:t>これまで準備した研究計画や解析結果をあらためて吟味し、</a:t>
                        </a:r>
                        <a:endParaRPr kumimoji="1" lang="en-US" altLang="ja-JP" sz="1000" b="1" dirty="0"/>
                      </a:p>
                      <a:p>
                        <a:r>
                          <a:rPr kumimoji="1" lang="ja-JP" altLang="en-US" sz="1000" b="1" dirty="0"/>
                          <a:t>特にトレードオフの関係を勘案した実施可能性について検討します。</a:t>
                        </a:r>
                        <a:endParaRPr kumimoji="1" lang="ja-JP" altLang="en-US" dirty="0"/>
                      </a:p>
                    </p:txBody>
                  </p:sp>
                </p:grpSp>
              </p:grpSp>
            </p:grpSp>
          </p:grpSp>
          <p:sp>
            <p:nvSpPr>
              <p:cNvPr id="65" name="正方形/長方形 64">
                <a:extLst>
                  <a:ext uri="{FF2B5EF4-FFF2-40B4-BE49-F238E27FC236}">
                    <a16:creationId xmlns:a16="http://schemas.microsoft.com/office/drawing/2014/main" id="{E8EE6BA5-1ECE-94BC-D831-8D8F40131FA3}"/>
                  </a:ext>
                </a:extLst>
              </p:cNvPr>
              <p:cNvSpPr/>
              <p:nvPr/>
            </p:nvSpPr>
            <p:spPr>
              <a:xfrm>
                <a:off x="211306" y="5379584"/>
                <a:ext cx="776288" cy="448648"/>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２</a:t>
                </a:r>
                <a:r>
                  <a:rPr kumimoji="1" lang="ja-JP" altLang="en-US" sz="1100" b="1" dirty="0"/>
                  <a:t>日目</a:t>
                </a:r>
              </a:p>
            </p:txBody>
          </p:sp>
        </p:grpSp>
        <p:grpSp>
          <p:nvGrpSpPr>
            <p:cNvPr id="87" name="グループ化 86">
              <a:extLst>
                <a:ext uri="{FF2B5EF4-FFF2-40B4-BE49-F238E27FC236}">
                  <a16:creationId xmlns:a16="http://schemas.microsoft.com/office/drawing/2014/main" id="{10B7ECED-9A7F-E89C-F46F-678154A51B79}"/>
                </a:ext>
              </a:extLst>
            </p:cNvPr>
            <p:cNvGrpSpPr/>
            <p:nvPr/>
          </p:nvGrpSpPr>
          <p:grpSpPr>
            <a:xfrm>
              <a:off x="211306" y="8084786"/>
              <a:ext cx="6296739" cy="1478242"/>
              <a:chOff x="211306" y="8132411"/>
              <a:chExt cx="6296739" cy="1478242"/>
            </a:xfrm>
          </p:grpSpPr>
          <p:grpSp>
            <p:nvGrpSpPr>
              <p:cNvPr id="84" name="グループ化 83">
                <a:extLst>
                  <a:ext uri="{FF2B5EF4-FFF2-40B4-BE49-F238E27FC236}">
                    <a16:creationId xmlns:a16="http://schemas.microsoft.com/office/drawing/2014/main" id="{DB6833D9-07AF-3386-0D3E-8C5CCBACB0FA}"/>
                  </a:ext>
                </a:extLst>
              </p:cNvPr>
              <p:cNvGrpSpPr/>
              <p:nvPr/>
            </p:nvGrpSpPr>
            <p:grpSpPr>
              <a:xfrm>
                <a:off x="314568" y="8304735"/>
                <a:ext cx="6193477" cy="1305918"/>
                <a:chOff x="314568" y="8304735"/>
                <a:chExt cx="6193477" cy="1305918"/>
              </a:xfrm>
            </p:grpSpPr>
            <p:sp>
              <p:nvSpPr>
                <p:cNvPr id="63" name="正方形/長方形 62">
                  <a:extLst>
                    <a:ext uri="{FF2B5EF4-FFF2-40B4-BE49-F238E27FC236}">
                      <a16:creationId xmlns:a16="http://schemas.microsoft.com/office/drawing/2014/main" id="{A4E2B256-396A-19DB-787D-AFEC99508A35}"/>
                    </a:ext>
                  </a:extLst>
                </p:cNvPr>
                <p:cNvSpPr/>
                <p:nvPr/>
              </p:nvSpPr>
              <p:spPr>
                <a:xfrm>
                  <a:off x="314568" y="8336397"/>
                  <a:ext cx="1393600" cy="1190375"/>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a:t>
                  </a:r>
                  <a:r>
                    <a:rPr kumimoji="1" lang="ja-JP" altLang="en-US" sz="1200" b="1" dirty="0">
                      <a:solidFill>
                        <a:schemeClr val="tx1"/>
                      </a:solidFill>
                    </a:rPr>
                    <a:t>月</a:t>
                  </a:r>
                  <a:r>
                    <a:rPr kumimoji="1" lang="en-US" altLang="ja-JP" sz="2400" b="1" dirty="0">
                      <a:solidFill>
                        <a:schemeClr val="tx1"/>
                      </a:solidFill>
                    </a:rPr>
                    <a:t>11</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土</a:t>
                  </a:r>
                  <a:r>
                    <a:rPr kumimoji="1" lang="en-US" altLang="ja-JP" sz="1200" b="1" dirty="0">
                      <a:solidFill>
                        <a:schemeClr val="tx1"/>
                      </a:solidFill>
                    </a:rPr>
                    <a:t>)</a:t>
                  </a:r>
                  <a:endParaRPr kumimoji="1" lang="ja-JP" altLang="en-US" sz="2400" b="1" dirty="0">
                    <a:solidFill>
                      <a:schemeClr val="tx1"/>
                    </a:solidFill>
                  </a:endParaRPr>
                </a:p>
              </p:txBody>
            </p:sp>
            <p:grpSp>
              <p:nvGrpSpPr>
                <p:cNvPr id="72" name="グループ化 71">
                  <a:extLst>
                    <a:ext uri="{FF2B5EF4-FFF2-40B4-BE49-F238E27FC236}">
                      <a16:creationId xmlns:a16="http://schemas.microsoft.com/office/drawing/2014/main" id="{2641621E-2E02-F747-E31E-C0A1038B7DFC}"/>
                    </a:ext>
                  </a:extLst>
                </p:cNvPr>
                <p:cNvGrpSpPr/>
                <p:nvPr/>
              </p:nvGrpSpPr>
              <p:grpSpPr>
                <a:xfrm>
                  <a:off x="1712466" y="8304735"/>
                  <a:ext cx="4709235" cy="721515"/>
                  <a:chOff x="1850856" y="1693586"/>
                  <a:chExt cx="4709235" cy="748325"/>
                </a:xfrm>
              </p:grpSpPr>
              <p:sp>
                <p:nvSpPr>
                  <p:cNvPr id="73" name="正方形/長方形 72">
                    <a:extLst>
                      <a:ext uri="{FF2B5EF4-FFF2-40B4-BE49-F238E27FC236}">
                        <a16:creationId xmlns:a16="http://schemas.microsoft.com/office/drawing/2014/main" id="{19E2D2D5-5C1D-9523-B8B9-CAE55B51B377}"/>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74" name="テキスト ボックス 73">
                    <a:extLst>
                      <a:ext uri="{FF2B5EF4-FFF2-40B4-BE49-F238E27FC236}">
                        <a16:creationId xmlns:a16="http://schemas.microsoft.com/office/drawing/2014/main" id="{B8208AC5-19C8-7D6B-5B24-22A794D0104F}"/>
                      </a:ext>
                    </a:extLst>
                  </p:cNvPr>
                  <p:cNvSpPr txBox="1"/>
                  <p:nvPr/>
                </p:nvSpPr>
                <p:spPr>
                  <a:xfrm>
                    <a:off x="3247148" y="1693586"/>
                    <a:ext cx="3312943" cy="383056"/>
                  </a:xfrm>
                  <a:prstGeom prst="rect">
                    <a:avLst/>
                  </a:prstGeom>
                  <a:noFill/>
                </p:spPr>
                <p:txBody>
                  <a:bodyPr wrap="square" rtlCol="0">
                    <a:spAutoFit/>
                  </a:bodyPr>
                  <a:lstStyle/>
                  <a:p>
                    <a:r>
                      <a:rPr kumimoji="1" lang="ja-JP" altLang="en-US" b="1" dirty="0"/>
                      <a:t>研究計画書・解析結果報告</a:t>
                    </a:r>
                    <a:endParaRPr kumimoji="1" lang="en-US" altLang="ja-JP" b="1" dirty="0"/>
                  </a:p>
                </p:txBody>
              </p:sp>
              <p:sp>
                <p:nvSpPr>
                  <p:cNvPr id="75" name="テキスト ボックス 74">
                    <a:extLst>
                      <a:ext uri="{FF2B5EF4-FFF2-40B4-BE49-F238E27FC236}">
                        <a16:creationId xmlns:a16="http://schemas.microsoft.com/office/drawing/2014/main" id="{BAB18111-9184-1EF9-FB70-DE5B8C245F4B}"/>
                      </a:ext>
                    </a:extLst>
                  </p:cNvPr>
                  <p:cNvSpPr txBox="1"/>
                  <p:nvPr/>
                </p:nvSpPr>
                <p:spPr>
                  <a:xfrm>
                    <a:off x="1850856" y="2026933"/>
                    <a:ext cx="4160113" cy="414978"/>
                  </a:xfrm>
                  <a:prstGeom prst="rect">
                    <a:avLst/>
                  </a:prstGeom>
                  <a:noFill/>
                </p:spPr>
                <p:txBody>
                  <a:bodyPr wrap="none" rtlCol="0">
                    <a:spAutoFit/>
                  </a:bodyPr>
                  <a:lstStyle/>
                  <a:p>
                    <a:r>
                      <a:rPr kumimoji="1" lang="ja-JP" altLang="en-US" sz="1000" b="1" dirty="0"/>
                      <a:t>グループ単位で研究計画および研究実施後の解析結果を報告します。</a:t>
                    </a:r>
                    <a:endParaRPr kumimoji="1" lang="en-US" altLang="ja-JP" sz="1000" b="1" dirty="0"/>
                  </a:p>
                  <a:p>
                    <a:r>
                      <a:rPr kumimoji="1" lang="ja-JP" altLang="en-US" sz="1000" b="1" dirty="0"/>
                      <a:t>報告をもとに講師と参加者が現実的な議論を行います。</a:t>
                    </a:r>
                    <a:endParaRPr kumimoji="1" lang="ja-JP" altLang="en-US" dirty="0"/>
                  </a:p>
                </p:txBody>
              </p:sp>
            </p:grpSp>
            <p:grpSp>
              <p:nvGrpSpPr>
                <p:cNvPr id="80" name="グループ化 79">
                  <a:extLst>
                    <a:ext uri="{FF2B5EF4-FFF2-40B4-BE49-F238E27FC236}">
                      <a16:creationId xmlns:a16="http://schemas.microsoft.com/office/drawing/2014/main" id="{86DD9627-EA5D-3BDF-A315-E394108855E1}"/>
                    </a:ext>
                  </a:extLst>
                </p:cNvPr>
                <p:cNvGrpSpPr/>
                <p:nvPr/>
              </p:nvGrpSpPr>
              <p:grpSpPr>
                <a:xfrm>
                  <a:off x="1706731" y="9043028"/>
                  <a:ext cx="4801314" cy="567625"/>
                  <a:chOff x="1850856" y="1693586"/>
                  <a:chExt cx="4801314" cy="588717"/>
                </a:xfrm>
              </p:grpSpPr>
              <p:sp>
                <p:nvSpPr>
                  <p:cNvPr id="81" name="正方形/長方形 80">
                    <a:extLst>
                      <a:ext uri="{FF2B5EF4-FFF2-40B4-BE49-F238E27FC236}">
                        <a16:creationId xmlns:a16="http://schemas.microsoft.com/office/drawing/2014/main" id="{CADACFBD-96AE-FD0E-7DC1-B726AE7AB600}"/>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ラップアップ</a:t>
                    </a:r>
                  </a:p>
                </p:txBody>
              </p:sp>
              <p:sp>
                <p:nvSpPr>
                  <p:cNvPr id="82" name="テキスト ボックス 81">
                    <a:extLst>
                      <a:ext uri="{FF2B5EF4-FFF2-40B4-BE49-F238E27FC236}">
                        <a16:creationId xmlns:a16="http://schemas.microsoft.com/office/drawing/2014/main" id="{4DAA1432-9202-E3B9-139A-09B951A3B2A2}"/>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合宿後の実践に向けて</a:t>
                    </a:r>
                    <a:endParaRPr kumimoji="1" lang="en-US" altLang="ja-JP" b="1" dirty="0"/>
                  </a:p>
                </p:txBody>
              </p:sp>
              <p:sp>
                <p:nvSpPr>
                  <p:cNvPr id="83" name="テキスト ボックス 82">
                    <a:extLst>
                      <a:ext uri="{FF2B5EF4-FFF2-40B4-BE49-F238E27FC236}">
                        <a16:creationId xmlns:a16="http://schemas.microsoft.com/office/drawing/2014/main" id="{74609760-AC32-818A-8FCC-3B616C14E85F}"/>
                      </a:ext>
                    </a:extLst>
                  </p:cNvPr>
                  <p:cNvSpPr txBox="1"/>
                  <p:nvPr/>
                </p:nvSpPr>
                <p:spPr>
                  <a:xfrm>
                    <a:off x="1850856" y="2026933"/>
                    <a:ext cx="4801314" cy="255370"/>
                  </a:xfrm>
                  <a:prstGeom prst="rect">
                    <a:avLst/>
                  </a:prstGeom>
                  <a:noFill/>
                </p:spPr>
                <p:txBody>
                  <a:bodyPr wrap="none" rtlCol="0">
                    <a:spAutoFit/>
                  </a:bodyPr>
                  <a:lstStyle/>
                  <a:p>
                    <a:r>
                      <a:rPr kumimoji="1" lang="ja-JP" altLang="en-US" sz="1000" b="1" dirty="0"/>
                      <a:t>今後の実際の研究実施に向けて残る必要な技能や今後の課題をレビューします。</a:t>
                    </a:r>
                    <a:endParaRPr kumimoji="1" lang="ja-JP" altLang="en-US" dirty="0"/>
                  </a:p>
                </p:txBody>
              </p:sp>
            </p:grpSp>
          </p:grpSp>
          <p:sp>
            <p:nvSpPr>
              <p:cNvPr id="86" name="正方形/長方形 85">
                <a:extLst>
                  <a:ext uri="{FF2B5EF4-FFF2-40B4-BE49-F238E27FC236}">
                    <a16:creationId xmlns:a16="http://schemas.microsoft.com/office/drawing/2014/main" id="{5824337E-35A6-F0CF-2954-06F1BA5F4E16}"/>
                  </a:ext>
                </a:extLst>
              </p:cNvPr>
              <p:cNvSpPr/>
              <p:nvPr/>
            </p:nvSpPr>
            <p:spPr>
              <a:xfrm>
                <a:off x="211306" y="8132411"/>
                <a:ext cx="776288" cy="420801"/>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３</a:t>
                </a:r>
                <a:r>
                  <a:rPr kumimoji="1" lang="ja-JP" altLang="en-US" sz="1100" b="1" dirty="0"/>
                  <a:t>日目</a:t>
                </a:r>
              </a:p>
            </p:txBody>
          </p:sp>
        </p:grpSp>
      </p:grpSp>
    </p:spTree>
    <p:extLst>
      <p:ext uri="{BB962C8B-B14F-4D97-AF65-F5344CB8AC3E}">
        <p14:creationId xmlns:p14="http://schemas.microsoft.com/office/powerpoint/2010/main" val="58283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937FFF-1265-16BD-77B6-F87C22DF6F06}"/>
              </a:ext>
            </a:extLst>
          </p:cNvPr>
          <p:cNvSpPr txBox="1"/>
          <p:nvPr/>
        </p:nvSpPr>
        <p:spPr>
          <a:xfrm>
            <a:off x="666113" y="118163"/>
            <a:ext cx="5525774" cy="400110"/>
          </a:xfrm>
          <a:prstGeom prst="rect">
            <a:avLst/>
          </a:prstGeom>
          <a:noFill/>
        </p:spPr>
        <p:txBody>
          <a:bodyPr wrap="square" rtlCol="0">
            <a:spAutoFit/>
          </a:bodyPr>
          <a:lstStyle/>
          <a:p>
            <a:pPr algn="ctr"/>
            <a:r>
              <a:rPr lang="ja-JP" altLang="en-US" sz="2000" kern="100" dirty="0">
                <a:effectLst/>
                <a:latin typeface="Meiryo UI" panose="020B0604030504040204" pitchFamily="50" charset="-128"/>
                <a:ea typeface="Meiryo UI" panose="020B0604030504040204" pitchFamily="50" charset="-128"/>
                <a:cs typeface="Arial" panose="020B0604020202020204" pitchFamily="34" charset="0"/>
              </a:rPr>
              <a:t>第</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3</a:t>
            </a:r>
            <a:r>
              <a:rPr lang="ja-JP" altLang="en-US" sz="2000" kern="100" dirty="0">
                <a:effectLst/>
                <a:latin typeface="Meiryo UI" panose="020B0604030504040204" pitchFamily="50" charset="-128"/>
                <a:ea typeface="Meiryo UI" panose="020B0604030504040204" pitchFamily="50" charset="-128"/>
                <a:cs typeface="Arial" panose="020B0604020202020204" pitchFamily="34" charset="0"/>
              </a:rPr>
              <a:t>回 </a:t>
            </a:r>
            <a:r>
              <a:rPr lang="ja-JP" altLang="ja-JP" sz="2000" kern="100" dirty="0">
                <a:effectLst/>
                <a:latin typeface="Meiryo UI" panose="020B0604030504040204" pitchFamily="50" charset="-128"/>
                <a:ea typeface="Meiryo UI" panose="020B0604030504040204" pitchFamily="50" charset="-128"/>
                <a:cs typeface="Arial" panose="020B0604020202020204" pitchFamily="34" charset="0"/>
              </a:rPr>
              <a:t>臨床研究推進ハンズオンセミナー</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kumimoji="1" lang="ja-JP" altLang="en-US" sz="2000" dirty="0">
                <a:latin typeface="Meiryo UI" panose="020B0604030504040204" pitchFamily="50" charset="-128"/>
                <a:ea typeface="Meiryo UI" panose="020B0604030504040204" pitchFamily="50" charset="-128"/>
              </a:rPr>
              <a:t>プログラム</a:t>
            </a:r>
          </a:p>
        </p:txBody>
      </p:sp>
      <p:sp>
        <p:nvSpPr>
          <p:cNvPr id="3" name="正方形/長方形 2">
            <a:extLst>
              <a:ext uri="{FF2B5EF4-FFF2-40B4-BE49-F238E27FC236}">
                <a16:creationId xmlns:a16="http://schemas.microsoft.com/office/drawing/2014/main" id="{0960FDFB-635C-33BE-3CC2-AB2C5B1F6FFE}"/>
              </a:ext>
            </a:extLst>
          </p:cNvPr>
          <p:cNvSpPr/>
          <p:nvPr/>
        </p:nvSpPr>
        <p:spPr>
          <a:xfrm>
            <a:off x="60927" y="1812644"/>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200" b="1" dirty="0"/>
              <a:t>9</a:t>
            </a:r>
            <a:r>
              <a:rPr kumimoji="1" lang="ja-JP" altLang="en-US" sz="1200" b="1" dirty="0"/>
              <a:t>日㈭</a:t>
            </a:r>
          </a:p>
        </p:txBody>
      </p:sp>
      <p:graphicFrame>
        <p:nvGraphicFramePr>
          <p:cNvPr id="4" name="表 3">
            <a:extLst>
              <a:ext uri="{FF2B5EF4-FFF2-40B4-BE49-F238E27FC236}">
                <a16:creationId xmlns:a16="http://schemas.microsoft.com/office/drawing/2014/main" id="{CD27B17B-4C04-5F00-87A3-FC4F127E39F4}"/>
              </a:ext>
            </a:extLst>
          </p:cNvPr>
          <p:cNvGraphicFramePr>
            <a:graphicFrameLocks noGrp="1"/>
          </p:cNvGraphicFramePr>
          <p:nvPr>
            <p:extLst>
              <p:ext uri="{D42A27DB-BD31-4B8C-83A1-F6EECF244321}">
                <p14:modId xmlns:p14="http://schemas.microsoft.com/office/powerpoint/2010/main" val="4284433398"/>
              </p:ext>
            </p:extLst>
          </p:nvPr>
        </p:nvGraphicFramePr>
        <p:xfrm>
          <a:off x="537067" y="529107"/>
          <a:ext cx="6227619" cy="3744030"/>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230307">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374250">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14:45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14:55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北広島駅・西口発→会場</a:t>
                      </a:r>
                      <a:b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（無料シャトルバス</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発）</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7369759"/>
                  </a:ext>
                </a:extLst>
              </a:tr>
              <a:tr h="402273">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14:55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15:15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受付・チェックイン・受講準備</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402405301"/>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15:15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15:35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プレナリー</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開会式・オリエンテーション</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436147395"/>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15:35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16:15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Ⅰ</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臨床研究デザイン</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4421289"/>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16:15</a:t>
                      </a: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17:05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Ⅰ</a:t>
                      </a:r>
                    </a:p>
                  </a:txBody>
                  <a:tcPr marL="9525" marR="9525" marT="9525" marB="0" anchor="ctr"/>
                </a:tc>
                <a:tc>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臨床研究計画</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69426090"/>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17:05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17:15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Ⅰ</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統計解析ソフト導入</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3623153525"/>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17:15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休憩</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791309132"/>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Ⅱ</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統計解析の原則・記述統計</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056635087"/>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Ⅱ</a:t>
                      </a:r>
                    </a:p>
                  </a:txBody>
                  <a:tcPr marL="9525" marR="9525" marT="9525" marB="0" anchor="ctr"/>
                </a:tc>
                <a:tc>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記述統計実習</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3689952538"/>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Ⅲ</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単変量解析の構造</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451817159"/>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Ⅲ</a:t>
                      </a:r>
                    </a:p>
                  </a:txBody>
                  <a:tcPr marL="9525" marR="9525" marT="9525" marB="0" anchor="ctr"/>
                </a:tc>
                <a:tc>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単変量解析実習（導入）</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219583538"/>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21:00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グループディナー</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360486026"/>
                  </a:ext>
                </a:extLst>
              </a:tr>
              <a:tr h="24751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21:00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Ⅱ</a:t>
                      </a:r>
                    </a:p>
                  </a:txBody>
                  <a:tcPr marL="9525" marR="9525" marT="9525" marB="0" anchor="ctr"/>
                </a:tc>
                <a:tc>
                  <a:txBody>
                    <a:bodyPr/>
                    <a:lstStyle/>
                    <a:p>
                      <a:pPr algn="l"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研究計画書作成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1517663612"/>
                  </a:ext>
                </a:extLst>
              </a:tr>
            </a:tbl>
          </a:graphicData>
        </a:graphic>
      </p:graphicFrame>
      <p:graphicFrame>
        <p:nvGraphicFramePr>
          <p:cNvPr id="6" name="表 5">
            <a:extLst>
              <a:ext uri="{FF2B5EF4-FFF2-40B4-BE49-F238E27FC236}">
                <a16:creationId xmlns:a16="http://schemas.microsoft.com/office/drawing/2014/main" id="{FED9E8DD-E734-8618-A57F-289963603583}"/>
              </a:ext>
            </a:extLst>
          </p:cNvPr>
          <p:cNvGraphicFramePr>
            <a:graphicFrameLocks noGrp="1"/>
          </p:cNvGraphicFramePr>
          <p:nvPr>
            <p:extLst>
              <p:ext uri="{D42A27DB-BD31-4B8C-83A1-F6EECF244321}">
                <p14:modId xmlns:p14="http://schemas.microsoft.com/office/powerpoint/2010/main" val="2267267979"/>
              </p:ext>
            </p:extLst>
          </p:nvPr>
        </p:nvGraphicFramePr>
        <p:xfrm>
          <a:off x="537067" y="4443368"/>
          <a:ext cx="6227619" cy="3411269"/>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194865">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Ⅳ</a:t>
                      </a:r>
                    </a:p>
                  </a:txBody>
                  <a:tcPr marL="9525" marR="9525" marT="9525" marB="0" anchor="ctr"/>
                </a:tc>
                <a:tc>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単変量解析実習（確認）</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7369759"/>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Ⅳ</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生存解析と多変量解析の構造</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402405301"/>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休憩</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436147395"/>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ハンズオン</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Ⅴ</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生存解析・多変量解析実習</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1894421289"/>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12:20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Ⅴ</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臨床研究に必要な図表</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69426090"/>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12:20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13:20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昼食</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3623153525"/>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13:20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講義</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Ⅵ</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現実性と科学性のトレードオフ</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791309132"/>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15:50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Ⅲ</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データ解析実習・図表作成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1056635087"/>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15:50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16:20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休憩</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3689952538"/>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16:20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Ⅳ</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研究計画書作成・データ解析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r>
                        <a:rPr kumimoji="1" lang="en-US" altLang="ja-JP" sz="1000" dirty="0">
                          <a:latin typeface="ＭＳ Ｐゴシック" panose="020B0600070205080204" pitchFamily="50" charset="-128"/>
                          <a:ea typeface="ＭＳ Ｐゴシック" panose="020B0600070205080204" pitchFamily="50" charset="-128"/>
                        </a:rPr>
                        <a:t>40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2451817159"/>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ネットワークディナー</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2219583538"/>
                  </a:ext>
                </a:extLst>
              </a:tr>
              <a:tr h="316656">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グループワーク</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Ⅴ</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研究計画書作成・統計解析・発表用資料作成</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3</a:t>
                      </a:r>
                      <a:r>
                        <a:rPr kumimoji="1" lang="ja-JP" altLang="en-US" sz="1000" dirty="0">
                          <a:latin typeface="ＭＳ Ｐゴシック" panose="020B0600070205080204" pitchFamily="50" charset="-128"/>
                          <a:ea typeface="ＭＳ Ｐゴシック" panose="020B0600070205080204" pitchFamily="50" charset="-128"/>
                        </a:rPr>
                        <a:t>時間</a:t>
                      </a:r>
                    </a:p>
                  </a:txBody>
                  <a:tcPr anchor="ctr"/>
                </a:tc>
                <a:extLst>
                  <a:ext uri="{0D108BD9-81ED-4DB2-BD59-A6C34878D82A}">
                    <a16:rowId xmlns:a16="http://schemas.microsoft.com/office/drawing/2014/main" val="2360486026"/>
                  </a:ext>
                </a:extLst>
              </a:tr>
            </a:tbl>
          </a:graphicData>
        </a:graphic>
      </p:graphicFrame>
      <p:sp>
        <p:nvSpPr>
          <p:cNvPr id="7" name="正方形/長方形 6">
            <a:extLst>
              <a:ext uri="{FF2B5EF4-FFF2-40B4-BE49-F238E27FC236}">
                <a16:creationId xmlns:a16="http://schemas.microsoft.com/office/drawing/2014/main" id="{A889F8CD-B817-C9AF-F4C2-D3908929F29A}"/>
              </a:ext>
            </a:extLst>
          </p:cNvPr>
          <p:cNvSpPr/>
          <p:nvPr/>
        </p:nvSpPr>
        <p:spPr>
          <a:xfrm>
            <a:off x="60927" y="5468232"/>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200" b="1" dirty="0"/>
              <a:t>10</a:t>
            </a:r>
            <a:r>
              <a:rPr kumimoji="1" lang="ja-JP" altLang="en-US" sz="1200" b="1" dirty="0"/>
              <a:t>日㈮</a:t>
            </a:r>
          </a:p>
        </p:txBody>
      </p:sp>
      <p:sp>
        <p:nvSpPr>
          <p:cNvPr id="8" name="正方形/長方形 7">
            <a:extLst>
              <a:ext uri="{FF2B5EF4-FFF2-40B4-BE49-F238E27FC236}">
                <a16:creationId xmlns:a16="http://schemas.microsoft.com/office/drawing/2014/main" id="{E58A1489-0F5B-74B4-9379-39F6E618C003}"/>
              </a:ext>
            </a:extLst>
          </p:cNvPr>
          <p:cNvSpPr/>
          <p:nvPr/>
        </p:nvSpPr>
        <p:spPr>
          <a:xfrm>
            <a:off x="60927" y="8112914"/>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200" b="1" dirty="0"/>
              <a:t>11</a:t>
            </a:r>
            <a:r>
              <a:rPr kumimoji="1" lang="ja-JP" altLang="en-US" sz="1200" b="1" dirty="0"/>
              <a:t>日㈯</a:t>
            </a:r>
          </a:p>
        </p:txBody>
      </p:sp>
      <p:graphicFrame>
        <p:nvGraphicFramePr>
          <p:cNvPr id="9" name="表 8">
            <a:extLst>
              <a:ext uri="{FF2B5EF4-FFF2-40B4-BE49-F238E27FC236}">
                <a16:creationId xmlns:a16="http://schemas.microsoft.com/office/drawing/2014/main" id="{35A7EB4F-4F3A-9B8C-B18C-50BEEE9C677F}"/>
              </a:ext>
            </a:extLst>
          </p:cNvPr>
          <p:cNvGraphicFramePr>
            <a:graphicFrameLocks noGrp="1"/>
          </p:cNvGraphicFramePr>
          <p:nvPr>
            <p:extLst>
              <p:ext uri="{D42A27DB-BD31-4B8C-83A1-F6EECF244321}">
                <p14:modId xmlns:p14="http://schemas.microsoft.com/office/powerpoint/2010/main" val="4142328917"/>
              </p:ext>
            </p:extLst>
          </p:nvPr>
        </p:nvGraphicFramePr>
        <p:xfrm>
          <a:off x="537067" y="7971053"/>
          <a:ext cx="6227619" cy="1816784"/>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194865">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8:55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発表準備（発表用</a:t>
                      </a:r>
                      <a:r>
                        <a:rPr lang="en-US" altLang="zh-TW" sz="1200" b="0" i="0" u="none" strike="noStrike">
                          <a:solidFill>
                            <a:srgbClr val="000000"/>
                          </a:solidFill>
                          <a:effectLst/>
                          <a:latin typeface="ＭＳ Ｐゴシック" panose="020B0600070205080204" pitchFamily="50" charset="-128"/>
                          <a:ea typeface="ＭＳ Ｐゴシック" panose="020B0600070205080204" pitchFamily="50" charset="-128"/>
                        </a:rPr>
                        <a:t>USB</a:t>
                      </a: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回収）</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7369759"/>
                  </a:ext>
                </a:extLst>
              </a:tr>
              <a:tr h="29879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発表と討論</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研究計画書・解析結果報告</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a:t>
                      </a:r>
                      <a:r>
                        <a:rPr kumimoji="1" lang="ja-JP" altLang="en-US" sz="1000" dirty="0">
                          <a:latin typeface="ＭＳ Ｐゴシック" panose="020B0600070205080204" pitchFamily="50" charset="-128"/>
                          <a:ea typeface="ＭＳ Ｐゴシック" panose="020B0600070205080204" pitchFamily="50" charset="-128"/>
                        </a:rPr>
                        <a:t>時間</a:t>
                      </a:r>
                      <a:r>
                        <a:rPr kumimoji="1" lang="en-US" altLang="ja-JP" sz="1000" dirty="0">
                          <a:latin typeface="ＭＳ Ｐゴシック" panose="020B0600070205080204" pitchFamily="50" charset="-128"/>
                          <a:ea typeface="ＭＳ Ｐゴシック" panose="020B0600070205080204" pitchFamily="50" charset="-128"/>
                        </a:rPr>
                        <a:t>30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402405301"/>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10:30</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10:45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プレナリー</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ラップアップ・閉会式・受講証授与</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15</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436147395"/>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10:45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11:05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移動</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20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894421289"/>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11:05</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11:15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北広島駅行き（無料シャトルバス</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11:05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発）</a:t>
                      </a:r>
                    </a:p>
                  </a:txBody>
                  <a:tcPr marL="9525" marR="9525" marT="9525" marB="0" anchor="ctr"/>
                </a:tc>
                <a:tc>
                  <a:txBody>
                    <a:bodyPr/>
                    <a:lstStyle/>
                    <a:p>
                      <a:pPr algn="ctr"/>
                      <a:r>
                        <a:rPr kumimoji="1" lang="en-US" altLang="ja-JP" sz="1000" dirty="0">
                          <a:latin typeface="ＭＳ Ｐゴシック" panose="020B0600070205080204" pitchFamily="50" charset="-128"/>
                          <a:ea typeface="ＭＳ Ｐゴシック" panose="020B0600070205080204" pitchFamily="50" charset="-128"/>
                        </a:rPr>
                        <a:t>10</a:t>
                      </a:r>
                      <a:r>
                        <a:rPr kumimoji="1" lang="ja-JP" altLang="en-US" sz="1000" dirty="0">
                          <a:latin typeface="ＭＳ Ｐゴシック" panose="020B0600070205080204" pitchFamily="50" charset="-128"/>
                          <a:ea typeface="ＭＳ Ｐゴシック" panose="020B0600070205080204" pitchFamily="50" charset="-128"/>
                        </a:rPr>
                        <a:t>分</a:t>
                      </a:r>
                    </a:p>
                  </a:txBody>
                  <a:tcPr anchor="ctr"/>
                </a:tc>
                <a:extLst>
                  <a:ext uri="{0D108BD9-81ED-4DB2-BD59-A6C34878D82A}">
                    <a16:rowId xmlns:a16="http://schemas.microsoft.com/office/drawing/2014/main" val="169426090"/>
                  </a:ext>
                </a:extLst>
              </a:tr>
              <a:tr h="223352">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11:15</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解散</a:t>
                      </a:r>
                    </a:p>
                  </a:txBody>
                  <a:tcPr marL="9525" marR="9525" marT="9525"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385174017"/>
                  </a:ext>
                </a:extLst>
              </a:tr>
            </a:tbl>
          </a:graphicData>
        </a:graphic>
      </p:graphicFrame>
    </p:spTree>
    <p:extLst>
      <p:ext uri="{BB962C8B-B14F-4D97-AF65-F5344CB8AC3E}">
        <p14:creationId xmlns:p14="http://schemas.microsoft.com/office/powerpoint/2010/main" val="1596492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79F0DF52154448941E5CCBB1385505" ma:contentTypeVersion="13" ma:contentTypeDescription="新しいドキュメントを作成します。" ma:contentTypeScope="" ma:versionID="1faacf7a40390380e1dc0d77b2ce7ca0">
  <xsd:schema xmlns:xsd="http://www.w3.org/2001/XMLSchema" xmlns:xs="http://www.w3.org/2001/XMLSchema" xmlns:p="http://schemas.microsoft.com/office/2006/metadata/properties" xmlns:ns2="25288fef-87c1-400f-8489-b75cdc3ee72a" xmlns:ns3="d22fe887-9bf6-4918-b718-5ff50286b0e5" targetNamespace="http://schemas.microsoft.com/office/2006/metadata/properties" ma:root="true" ma:fieldsID="5468fb5994a9d72263605ecc1980aba1" ns2:_="" ns3:_="">
    <xsd:import namespace="25288fef-87c1-400f-8489-b75cdc3ee72a"/>
    <xsd:import namespace="d22fe887-9bf6-4918-b718-5ff50286b0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88fef-87c1-400f-8489-b75cdc3ee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6278f14c-0bea-44e7-bf00-c393dbfd31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2fe887-9bf6-4918-b718-5ff50286b0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3a09c2-32d8-4d9e-85eb-10bfa8409898}" ma:internalName="TaxCatchAll" ma:showField="CatchAllData" ma:web="d22fe887-9bf6-4918-b718-5ff50286b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288fef-87c1-400f-8489-b75cdc3ee72a">
      <Terms xmlns="http://schemas.microsoft.com/office/infopath/2007/PartnerControls"/>
    </lcf76f155ced4ddcb4097134ff3c332f>
    <TaxCatchAll xmlns="d22fe887-9bf6-4918-b718-5ff50286b0e5" xsi:nil="true"/>
  </documentManagement>
</p:properties>
</file>

<file path=customXml/itemProps1.xml><?xml version="1.0" encoding="utf-8"?>
<ds:datastoreItem xmlns:ds="http://schemas.openxmlformats.org/officeDocument/2006/customXml" ds:itemID="{6309AFE0-0521-4DB0-8422-88C1A5994B1D}"/>
</file>

<file path=customXml/itemProps2.xml><?xml version="1.0" encoding="utf-8"?>
<ds:datastoreItem xmlns:ds="http://schemas.openxmlformats.org/officeDocument/2006/customXml" ds:itemID="{4F6BE4B9-212A-4191-8153-D844D1ABE35D}"/>
</file>

<file path=customXml/itemProps3.xml><?xml version="1.0" encoding="utf-8"?>
<ds:datastoreItem xmlns:ds="http://schemas.openxmlformats.org/officeDocument/2006/customXml" ds:itemID="{C44613D7-0DC8-41AF-AC2C-CEC0A222A6FC}"/>
</file>

<file path=docProps/app.xml><?xml version="1.0" encoding="utf-8"?>
<Properties xmlns="http://schemas.openxmlformats.org/officeDocument/2006/extended-properties" xmlns:vt="http://schemas.openxmlformats.org/officeDocument/2006/docPropsVTypes">
  <Template>TM03457510[[fn=シャボン]]</Template>
  <TotalTime>6064</TotalTime>
  <Words>1182</Words>
  <Application>Microsoft Office PowerPoint</Application>
  <PresentationFormat>A4 210 x 297 mm</PresentationFormat>
  <Paragraphs>262</Paragraphs>
  <Slides>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BIZ UD明朝 Medium</vt:lpstr>
      <vt:lpstr>Meiryo UI</vt:lpstr>
      <vt:lpstr>ＭＳ Ｐゴシック</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Takeshi Wada</dc:creator>
  <cp:lastModifiedBy>山本 由紀</cp:lastModifiedBy>
  <cp:revision>25</cp:revision>
  <cp:lastPrinted>2025-06-09T02:23:01Z</cp:lastPrinted>
  <dcterms:created xsi:type="dcterms:W3CDTF">2023-03-22T23:04:45Z</dcterms:created>
  <dcterms:modified xsi:type="dcterms:W3CDTF">2025-06-11T02:12:43Z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0x010100D079F0DF52154448941E5CCBB1385505</vt:lpwstr>
  </property>
</Properties>
</file>