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9DCF"/>
    <a:srgbClr val="F27A7D"/>
    <a:srgbClr val="F5A1D3"/>
    <a:srgbClr val="F3D7F5"/>
    <a:srgbClr val="89B2E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3" autoAdjust="0"/>
    <p:restoredTop sz="94660"/>
  </p:normalViewPr>
  <p:slideViewPr>
    <p:cSldViewPr snapToGrid="0">
      <p:cViewPr>
        <p:scale>
          <a:sx n="120" d="100"/>
          <a:sy n="120" d="100"/>
        </p:scale>
        <p:origin x="882" y="-13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BE8DC89-9963-40A5-B551-7D460E78021F}" type="datetimeFigureOut">
              <a:rPr kumimoji="1" lang="ja-JP" altLang="en-US" smtClean="0"/>
              <a:t>2023/6/7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8C913B4-6B5F-437E-BC5B-114A0CB35255}" type="slidenum">
              <a:rPr kumimoji="1" lang="ja-JP" altLang="en-US" smtClean="0"/>
              <a:t>‹#›</a:t>
            </a:fld>
            <a:endParaRPr kumimoji="1" lang="ja-JP" altLang="en-US"/>
          </a:p>
        </p:txBody>
      </p:sp>
    </p:spTree>
    <p:extLst>
      <p:ext uri="{BB962C8B-B14F-4D97-AF65-F5344CB8AC3E}">
        <p14:creationId xmlns:p14="http://schemas.microsoft.com/office/powerpoint/2010/main" val="864802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BE8DC89-9963-40A5-B551-7D460E78021F}" type="datetimeFigureOut">
              <a:rPr kumimoji="1" lang="ja-JP" altLang="en-US" smtClean="0"/>
              <a:t>2023/6/7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8C913B4-6B5F-437E-BC5B-114A0CB35255}" type="slidenum">
              <a:rPr kumimoji="1" lang="ja-JP" altLang="en-US" smtClean="0"/>
              <a:t>‹#›</a:t>
            </a:fld>
            <a:endParaRPr kumimoji="1" lang="ja-JP" altLang="en-US"/>
          </a:p>
        </p:txBody>
      </p:sp>
    </p:spTree>
    <p:extLst>
      <p:ext uri="{BB962C8B-B14F-4D97-AF65-F5344CB8AC3E}">
        <p14:creationId xmlns:p14="http://schemas.microsoft.com/office/powerpoint/2010/main" val="1983884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BE8DC89-9963-40A5-B551-7D460E78021F}" type="datetimeFigureOut">
              <a:rPr kumimoji="1" lang="ja-JP" altLang="en-US" smtClean="0"/>
              <a:t>2023/6/7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8C913B4-6B5F-437E-BC5B-114A0CB35255}" type="slidenum">
              <a:rPr kumimoji="1" lang="ja-JP" altLang="en-US" smtClean="0"/>
              <a:t>‹#›</a:t>
            </a:fld>
            <a:endParaRPr kumimoji="1" lang="ja-JP" altLang="en-US"/>
          </a:p>
        </p:txBody>
      </p:sp>
    </p:spTree>
    <p:extLst>
      <p:ext uri="{BB962C8B-B14F-4D97-AF65-F5344CB8AC3E}">
        <p14:creationId xmlns:p14="http://schemas.microsoft.com/office/powerpoint/2010/main" val="4255670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BE8DC89-9963-40A5-B551-7D460E78021F}" type="datetimeFigureOut">
              <a:rPr kumimoji="1" lang="ja-JP" altLang="en-US" smtClean="0"/>
              <a:t>2023/6/7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8C913B4-6B5F-437E-BC5B-114A0CB35255}" type="slidenum">
              <a:rPr kumimoji="1" lang="ja-JP" altLang="en-US" smtClean="0"/>
              <a:t>‹#›</a:t>
            </a:fld>
            <a:endParaRPr kumimoji="1" lang="ja-JP" altLang="en-US"/>
          </a:p>
        </p:txBody>
      </p:sp>
    </p:spTree>
    <p:extLst>
      <p:ext uri="{BB962C8B-B14F-4D97-AF65-F5344CB8AC3E}">
        <p14:creationId xmlns:p14="http://schemas.microsoft.com/office/powerpoint/2010/main" val="1120274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BE8DC89-9963-40A5-B551-7D460E78021F}" type="datetimeFigureOut">
              <a:rPr kumimoji="1" lang="ja-JP" altLang="en-US" smtClean="0"/>
              <a:t>2023/6/7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8C913B4-6B5F-437E-BC5B-114A0CB35255}" type="slidenum">
              <a:rPr kumimoji="1" lang="ja-JP" altLang="en-US" smtClean="0"/>
              <a:t>‹#›</a:t>
            </a:fld>
            <a:endParaRPr kumimoji="1" lang="ja-JP" altLang="en-US"/>
          </a:p>
        </p:txBody>
      </p:sp>
    </p:spTree>
    <p:extLst>
      <p:ext uri="{BB962C8B-B14F-4D97-AF65-F5344CB8AC3E}">
        <p14:creationId xmlns:p14="http://schemas.microsoft.com/office/powerpoint/2010/main" val="897291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BE8DC89-9963-40A5-B551-7D460E78021F}" type="datetimeFigureOut">
              <a:rPr kumimoji="1" lang="ja-JP" altLang="en-US" smtClean="0"/>
              <a:t>2023/6/7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8C913B4-6B5F-437E-BC5B-114A0CB35255}" type="slidenum">
              <a:rPr kumimoji="1" lang="ja-JP" altLang="en-US" smtClean="0"/>
              <a:t>‹#›</a:t>
            </a:fld>
            <a:endParaRPr kumimoji="1" lang="ja-JP" altLang="en-US"/>
          </a:p>
        </p:txBody>
      </p:sp>
    </p:spTree>
    <p:extLst>
      <p:ext uri="{BB962C8B-B14F-4D97-AF65-F5344CB8AC3E}">
        <p14:creationId xmlns:p14="http://schemas.microsoft.com/office/powerpoint/2010/main" val="1941673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BE8DC89-9963-40A5-B551-7D460E78021F}" type="datetimeFigureOut">
              <a:rPr kumimoji="1" lang="ja-JP" altLang="en-US" smtClean="0"/>
              <a:t>2023/6/7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8C913B4-6B5F-437E-BC5B-114A0CB35255}" type="slidenum">
              <a:rPr kumimoji="1" lang="ja-JP" altLang="en-US" smtClean="0"/>
              <a:t>‹#›</a:t>
            </a:fld>
            <a:endParaRPr kumimoji="1" lang="ja-JP" altLang="en-US"/>
          </a:p>
        </p:txBody>
      </p:sp>
    </p:spTree>
    <p:extLst>
      <p:ext uri="{BB962C8B-B14F-4D97-AF65-F5344CB8AC3E}">
        <p14:creationId xmlns:p14="http://schemas.microsoft.com/office/powerpoint/2010/main" val="1766939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BE8DC89-9963-40A5-B551-7D460E78021F}" type="datetimeFigureOut">
              <a:rPr kumimoji="1" lang="ja-JP" altLang="en-US" smtClean="0"/>
              <a:t>2023/6/7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8C913B4-6B5F-437E-BC5B-114A0CB35255}" type="slidenum">
              <a:rPr kumimoji="1" lang="ja-JP" altLang="en-US" smtClean="0"/>
              <a:t>‹#›</a:t>
            </a:fld>
            <a:endParaRPr kumimoji="1" lang="ja-JP" altLang="en-US"/>
          </a:p>
        </p:txBody>
      </p:sp>
    </p:spTree>
    <p:extLst>
      <p:ext uri="{BB962C8B-B14F-4D97-AF65-F5344CB8AC3E}">
        <p14:creationId xmlns:p14="http://schemas.microsoft.com/office/powerpoint/2010/main" val="2676690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6" name="正方形/長方形 15">
            <a:extLst>
              <a:ext uri="{FF2B5EF4-FFF2-40B4-BE49-F238E27FC236}">
                <a16:creationId xmlns:a16="http://schemas.microsoft.com/office/drawing/2014/main" id="{AC3AE98B-9548-EB44-5CC4-42961208E661}"/>
              </a:ext>
            </a:extLst>
          </p:cNvPr>
          <p:cNvSpPr/>
          <p:nvPr userDrawn="1"/>
        </p:nvSpPr>
        <p:spPr>
          <a:xfrm>
            <a:off x="-2" y="0"/>
            <a:ext cx="6857163" cy="990599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Date Placeholder 1"/>
          <p:cNvSpPr>
            <a:spLocks noGrp="1"/>
          </p:cNvSpPr>
          <p:nvPr>
            <p:ph type="dt" sz="half" idx="10"/>
          </p:nvPr>
        </p:nvSpPr>
        <p:spPr/>
        <p:txBody>
          <a:bodyPr/>
          <a:lstStyle/>
          <a:p>
            <a:fld id="{DBE8DC89-9963-40A5-B551-7D460E78021F}" type="datetimeFigureOut">
              <a:rPr kumimoji="1" lang="ja-JP" altLang="en-US" smtClean="0"/>
              <a:t>2023/6/7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8C913B4-6B5F-437E-BC5B-114A0CB35255}" type="slidenum">
              <a:rPr kumimoji="1" lang="ja-JP" altLang="en-US" smtClean="0"/>
              <a:t>‹#›</a:t>
            </a:fld>
            <a:endParaRPr kumimoji="1" lang="ja-JP" altLang="en-US"/>
          </a:p>
        </p:txBody>
      </p:sp>
      <p:sp>
        <p:nvSpPr>
          <p:cNvPr id="5" name="直角三角形 4">
            <a:extLst>
              <a:ext uri="{FF2B5EF4-FFF2-40B4-BE49-F238E27FC236}">
                <a16:creationId xmlns:a16="http://schemas.microsoft.com/office/drawing/2014/main" id="{E6C83A73-1BC0-F46A-3869-C343CF406A36}"/>
              </a:ext>
            </a:extLst>
          </p:cNvPr>
          <p:cNvSpPr/>
          <p:nvPr userDrawn="1"/>
        </p:nvSpPr>
        <p:spPr>
          <a:xfrm rot="10800000" flipH="1">
            <a:off x="0" y="0"/>
            <a:ext cx="2440641" cy="6394076"/>
          </a:xfrm>
          <a:prstGeom prst="rtTriangle">
            <a:avLst/>
          </a:prstGeom>
          <a:solidFill>
            <a:schemeClr val="accent1">
              <a:lumMod val="40000"/>
              <a:lumOff val="6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二等辺三角形 5">
            <a:extLst>
              <a:ext uri="{FF2B5EF4-FFF2-40B4-BE49-F238E27FC236}">
                <a16:creationId xmlns:a16="http://schemas.microsoft.com/office/drawing/2014/main" id="{8DD78735-72A5-20AB-FCEB-909FC7DEAED5}"/>
              </a:ext>
            </a:extLst>
          </p:cNvPr>
          <p:cNvSpPr/>
          <p:nvPr userDrawn="1"/>
        </p:nvSpPr>
        <p:spPr>
          <a:xfrm rot="5400000">
            <a:off x="-2346092" y="2360378"/>
            <a:ext cx="6394076" cy="1673319"/>
          </a:xfrm>
          <a:prstGeom prst="triangle">
            <a:avLst>
              <a:gd name="adj" fmla="val 30967"/>
            </a:avLst>
          </a:prstGeom>
          <a:solidFill>
            <a:srgbClr val="89B2E3">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二等辺三角形 7">
            <a:extLst>
              <a:ext uri="{FF2B5EF4-FFF2-40B4-BE49-F238E27FC236}">
                <a16:creationId xmlns:a16="http://schemas.microsoft.com/office/drawing/2014/main" id="{FF33CC3F-A7C3-AF10-32DE-546CAD7C5796}"/>
              </a:ext>
            </a:extLst>
          </p:cNvPr>
          <p:cNvSpPr/>
          <p:nvPr userDrawn="1"/>
        </p:nvSpPr>
        <p:spPr>
          <a:xfrm rot="5400000">
            <a:off x="-1859056" y="3365125"/>
            <a:ext cx="4988857" cy="1270748"/>
          </a:xfrm>
          <a:prstGeom prst="triangle">
            <a:avLst>
              <a:gd name="adj" fmla="val 30967"/>
            </a:avLst>
          </a:prstGeom>
          <a:solidFill>
            <a:schemeClr val="accent1">
              <a:lumMod val="60000"/>
              <a:lumOff val="4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二等辺三角形 8">
            <a:extLst>
              <a:ext uri="{FF2B5EF4-FFF2-40B4-BE49-F238E27FC236}">
                <a16:creationId xmlns:a16="http://schemas.microsoft.com/office/drawing/2014/main" id="{09CB7B9E-3024-878D-936F-25B51ECD9966}"/>
              </a:ext>
            </a:extLst>
          </p:cNvPr>
          <p:cNvSpPr/>
          <p:nvPr userDrawn="1"/>
        </p:nvSpPr>
        <p:spPr>
          <a:xfrm rot="5400000">
            <a:off x="-1327898" y="4195482"/>
            <a:ext cx="3610535" cy="954742"/>
          </a:xfrm>
          <a:prstGeom prst="triangle">
            <a:avLst>
              <a:gd name="adj" fmla="val 28831"/>
            </a:avLst>
          </a:prstGeom>
          <a:solidFill>
            <a:schemeClr val="accent1">
              <a:lumMod val="75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直角三角形 11">
            <a:extLst>
              <a:ext uri="{FF2B5EF4-FFF2-40B4-BE49-F238E27FC236}">
                <a16:creationId xmlns:a16="http://schemas.microsoft.com/office/drawing/2014/main" id="{AB27512A-AB5A-F4F2-91CC-31826F37573F}"/>
              </a:ext>
            </a:extLst>
          </p:cNvPr>
          <p:cNvSpPr/>
          <p:nvPr userDrawn="1"/>
        </p:nvSpPr>
        <p:spPr>
          <a:xfrm flipH="1">
            <a:off x="5314112" y="6230176"/>
            <a:ext cx="1543049" cy="3675823"/>
          </a:xfrm>
          <a:prstGeom prst="rtTriangle">
            <a:avLst/>
          </a:prstGeom>
          <a:solidFill>
            <a:srgbClr val="F3D7F5">
              <a:alpha val="2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二等辺三角形 12">
            <a:extLst>
              <a:ext uri="{FF2B5EF4-FFF2-40B4-BE49-F238E27FC236}">
                <a16:creationId xmlns:a16="http://schemas.microsoft.com/office/drawing/2014/main" id="{E78402F4-E593-BDC4-94C5-688C754D2C85}"/>
              </a:ext>
            </a:extLst>
          </p:cNvPr>
          <p:cNvSpPr/>
          <p:nvPr userDrawn="1"/>
        </p:nvSpPr>
        <p:spPr>
          <a:xfrm rot="16200000">
            <a:off x="4481255" y="7539126"/>
            <a:ext cx="3675823" cy="1057924"/>
          </a:xfrm>
          <a:prstGeom prst="triangle">
            <a:avLst>
              <a:gd name="adj" fmla="val 30967"/>
            </a:avLst>
          </a:prstGeom>
          <a:solidFill>
            <a:srgbClr val="F5A1D3">
              <a:alpha val="2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二等辺三角形 13">
            <a:extLst>
              <a:ext uri="{FF2B5EF4-FFF2-40B4-BE49-F238E27FC236}">
                <a16:creationId xmlns:a16="http://schemas.microsoft.com/office/drawing/2014/main" id="{4531EB14-99B7-B890-7760-ECF8D005ADED}"/>
              </a:ext>
            </a:extLst>
          </p:cNvPr>
          <p:cNvSpPr/>
          <p:nvPr userDrawn="1"/>
        </p:nvSpPr>
        <p:spPr>
          <a:xfrm rot="16200000">
            <a:off x="5021463" y="7204491"/>
            <a:ext cx="2867991" cy="803407"/>
          </a:xfrm>
          <a:prstGeom prst="triangle">
            <a:avLst>
              <a:gd name="adj" fmla="val 30967"/>
            </a:avLst>
          </a:prstGeom>
          <a:solidFill>
            <a:srgbClr val="F27A7D">
              <a:alpha val="2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3693445714"/>
      </p:ext>
    </p:extLst>
  </p:cSld>
  <p:clrMapOvr>
    <a:masterClrMapping/>
  </p:clrMapOvr>
  <p:extLst>
    <p:ext uri="{DCECCB84-F9BA-43D5-87BE-67443E8EF086}">
      <p15:sldGuideLst xmlns:p15="http://schemas.microsoft.com/office/powerpoint/2012/main">
        <p15:guide id="1" orient="horz" pos="3120" userDrawn="1">
          <p15:clr>
            <a:srgbClr val="FBAE40"/>
          </p15:clr>
        </p15:guide>
        <p15:guide id="2" pos="216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BE8DC89-9963-40A5-B551-7D460E78021F}" type="datetimeFigureOut">
              <a:rPr kumimoji="1" lang="ja-JP" altLang="en-US" smtClean="0"/>
              <a:t>2023/6/7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8C913B4-6B5F-437E-BC5B-114A0CB35255}" type="slidenum">
              <a:rPr kumimoji="1" lang="ja-JP" altLang="en-US" smtClean="0"/>
              <a:t>‹#›</a:t>
            </a:fld>
            <a:endParaRPr kumimoji="1" lang="ja-JP" altLang="en-US"/>
          </a:p>
        </p:txBody>
      </p:sp>
    </p:spTree>
    <p:extLst>
      <p:ext uri="{BB962C8B-B14F-4D97-AF65-F5344CB8AC3E}">
        <p14:creationId xmlns:p14="http://schemas.microsoft.com/office/powerpoint/2010/main" val="3695172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BE8DC89-9963-40A5-B551-7D460E78021F}" type="datetimeFigureOut">
              <a:rPr kumimoji="1" lang="ja-JP" altLang="en-US" smtClean="0"/>
              <a:t>2023/6/7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8C913B4-6B5F-437E-BC5B-114A0CB35255}" type="slidenum">
              <a:rPr kumimoji="1" lang="ja-JP" altLang="en-US" smtClean="0"/>
              <a:t>‹#›</a:t>
            </a:fld>
            <a:endParaRPr kumimoji="1" lang="ja-JP" altLang="en-US"/>
          </a:p>
        </p:txBody>
      </p:sp>
    </p:spTree>
    <p:extLst>
      <p:ext uri="{BB962C8B-B14F-4D97-AF65-F5344CB8AC3E}">
        <p14:creationId xmlns:p14="http://schemas.microsoft.com/office/powerpoint/2010/main" val="4002665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BE8DC89-9963-40A5-B551-7D460E78021F}" type="datetimeFigureOut">
              <a:rPr kumimoji="1" lang="ja-JP" altLang="en-US" smtClean="0"/>
              <a:t>2023/6/7</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C8C913B4-6B5F-437E-BC5B-114A0CB35255}" type="slidenum">
              <a:rPr kumimoji="1" lang="ja-JP" altLang="en-US" smtClean="0"/>
              <a:t>‹#›</a:t>
            </a:fld>
            <a:endParaRPr kumimoji="1" lang="ja-JP" altLang="en-US"/>
          </a:p>
        </p:txBody>
      </p:sp>
    </p:spTree>
    <p:extLst>
      <p:ext uri="{BB962C8B-B14F-4D97-AF65-F5344CB8AC3E}">
        <p14:creationId xmlns:p14="http://schemas.microsoft.com/office/powerpoint/2010/main" val="35217821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20" userDrawn="1">
          <p15:clr>
            <a:srgbClr val="F26B43"/>
          </p15:clr>
        </p15:guide>
        <p15:guide id="2" pos="216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forms.gle/C5BQjvKmeYf49Lhr9" TargetMode="External"/><Relationship Id="rId1" Type="http://schemas.openxmlformats.org/officeDocument/2006/relationships/slideLayout" Target="../slideLayouts/slideLayout7.xml"/><Relationship Id="rId5" Type="http://schemas.openxmlformats.org/officeDocument/2006/relationships/image" Target="../media/image3.emf"/><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B283E25B-2D32-0192-F2B5-9EB4EA442DED}"/>
              </a:ext>
            </a:extLst>
          </p:cNvPr>
          <p:cNvSpPr txBox="1"/>
          <p:nvPr/>
        </p:nvSpPr>
        <p:spPr>
          <a:xfrm>
            <a:off x="219456" y="79021"/>
            <a:ext cx="6638544" cy="523220"/>
          </a:xfrm>
          <a:prstGeom prst="rect">
            <a:avLst/>
          </a:prstGeom>
          <a:noFill/>
        </p:spPr>
        <p:txBody>
          <a:bodyPr wrap="square" rtlCol="0">
            <a:spAutoFit/>
          </a:bodyPr>
          <a:lstStyle/>
          <a:p>
            <a:r>
              <a:rPr lang="ja-JP" altLang="ja-JP" sz="1400" b="1" dirty="0">
                <a:effectLst/>
                <a:latin typeface="Meiryo UI" panose="020B0604030504040204" pitchFamily="50" charset="-128"/>
                <a:ea typeface="Meiryo UI" panose="020B0604030504040204" pitchFamily="50" charset="-128"/>
                <a:cs typeface="Arial" panose="020B0604020202020204" pitchFamily="34" charset="0"/>
              </a:rPr>
              <a:t>主催　日本血栓止血学会</a:t>
            </a:r>
            <a:r>
              <a:rPr lang="ja-JP" altLang="ja-JP" sz="1400" b="1" dirty="0">
                <a:effectLst/>
                <a:latin typeface="Meiryo UI" panose="020B0604030504040204" pitchFamily="50" charset="-128"/>
                <a:ea typeface="Meiryo UI" panose="020B0604030504040204" pitchFamily="50" charset="-128"/>
              </a:rPr>
              <a:t> </a:t>
            </a:r>
            <a:r>
              <a:rPr lang="ja-JP" altLang="ja-JP" sz="1400" b="1" dirty="0">
                <a:effectLst/>
                <a:latin typeface="Meiryo UI" panose="020B0604030504040204" pitchFamily="50" charset="-128"/>
                <a:ea typeface="Meiryo UI" panose="020B0604030504040204" pitchFamily="50" charset="-128"/>
                <a:cs typeface="Arial" panose="020B0604020202020204" pitchFamily="34" charset="0"/>
              </a:rPr>
              <a:t>急性期</a:t>
            </a:r>
            <a:r>
              <a:rPr lang="en-US" altLang="ja-JP" sz="1400" b="1" dirty="0">
                <a:effectLst/>
                <a:latin typeface="Meiryo UI" panose="020B0604030504040204" pitchFamily="50" charset="-128"/>
                <a:ea typeface="Meiryo UI" panose="020B0604030504040204" pitchFamily="50" charset="-128"/>
              </a:rPr>
              <a:t>DIC</a:t>
            </a:r>
            <a:r>
              <a:rPr lang="ja-JP" altLang="ja-JP" sz="1400" b="1" dirty="0">
                <a:effectLst/>
                <a:latin typeface="Meiryo UI" panose="020B0604030504040204" pitchFamily="50" charset="-128"/>
                <a:ea typeface="Meiryo UI" panose="020B0604030504040204" pitchFamily="50" charset="-128"/>
                <a:cs typeface="Arial" panose="020B0604020202020204" pitchFamily="34" charset="0"/>
              </a:rPr>
              <a:t>研究の再活性化を推進するための委員会</a:t>
            </a:r>
            <a:endParaRPr lang="en-US" altLang="ja-JP" sz="1400" b="1" dirty="0">
              <a:effectLst/>
              <a:latin typeface="Meiryo UI" panose="020B0604030504040204" pitchFamily="50" charset="-128"/>
              <a:ea typeface="Meiryo UI" panose="020B0604030504040204" pitchFamily="50" charset="-128"/>
              <a:cs typeface="Arial" panose="020B0604020202020204" pitchFamily="34" charset="0"/>
            </a:endParaRPr>
          </a:p>
          <a:p>
            <a:r>
              <a:rPr kumimoji="1" lang="ja-JP" altLang="en-US" sz="1400" b="1" dirty="0">
                <a:latin typeface="Meiryo UI" panose="020B0604030504040204" pitchFamily="50" charset="-128"/>
                <a:ea typeface="Meiryo UI" panose="020B0604030504040204" pitchFamily="50" charset="-128"/>
              </a:rPr>
              <a:t>共催　特定非営利活動法人　臨床評価研究所</a:t>
            </a:r>
          </a:p>
        </p:txBody>
      </p:sp>
      <p:sp>
        <p:nvSpPr>
          <p:cNvPr id="5" name="テキスト ボックス 4">
            <a:extLst>
              <a:ext uri="{FF2B5EF4-FFF2-40B4-BE49-F238E27FC236}">
                <a16:creationId xmlns:a16="http://schemas.microsoft.com/office/drawing/2014/main" id="{10244BF0-2A63-B7CD-21B5-01DB83A5B8AD}"/>
              </a:ext>
            </a:extLst>
          </p:cNvPr>
          <p:cNvSpPr txBox="1"/>
          <p:nvPr/>
        </p:nvSpPr>
        <p:spPr>
          <a:xfrm>
            <a:off x="219456" y="596495"/>
            <a:ext cx="6638544" cy="1261884"/>
          </a:xfrm>
          <a:prstGeom prst="rect">
            <a:avLst/>
          </a:prstGeom>
          <a:noFill/>
        </p:spPr>
        <p:txBody>
          <a:bodyPr wrap="square" rtlCol="0">
            <a:spAutoFit/>
          </a:bodyPr>
          <a:lstStyle/>
          <a:p>
            <a:r>
              <a:rPr lang="ja-JP" altLang="ja-JP" sz="2800" b="1" kern="100" dirty="0">
                <a:effectLst/>
                <a:latin typeface="Meiryo UI" panose="020B0604030504040204" pitchFamily="50" charset="-128"/>
                <a:ea typeface="Meiryo UI" panose="020B0604030504040204" pitchFamily="50" charset="-128"/>
                <a:cs typeface="Arial" panose="020B0604020202020204" pitchFamily="34" charset="0"/>
              </a:rPr>
              <a:t>臨床研究推進ハンズオンセミナー</a:t>
            </a:r>
            <a:endParaRPr lang="en-US" altLang="ja-JP" sz="2800" b="1" kern="100" dirty="0">
              <a:latin typeface="Meiryo UI" panose="020B0604030504040204" pitchFamily="50" charset="-128"/>
              <a:ea typeface="Meiryo UI" panose="020B0604030504040204" pitchFamily="50" charset="-128"/>
              <a:cs typeface="Times New Roman" panose="02020603050405020304" pitchFamily="18" charset="0"/>
            </a:endParaRPr>
          </a:p>
          <a:p>
            <a:r>
              <a:rPr lang="en-US" altLang="ja-JP" sz="2800" b="1" kern="100" dirty="0">
                <a:effectLst/>
                <a:latin typeface="Meiryo UI" panose="020B0604030504040204" pitchFamily="50" charset="-128"/>
                <a:ea typeface="Meiryo UI" panose="020B0604030504040204" pitchFamily="50" charset="-128"/>
                <a:cs typeface="Times New Roman" panose="02020603050405020304" pitchFamily="18" charset="0"/>
              </a:rPr>
              <a:t>ICE</a:t>
            </a:r>
            <a:r>
              <a:rPr lang="ja-JP" altLang="ja-JP" sz="2800" b="1" kern="100" dirty="0">
                <a:effectLst/>
                <a:latin typeface="Meiryo UI" panose="020B0604030504040204" pitchFamily="50" charset="-128"/>
                <a:ea typeface="Meiryo UI" panose="020B0604030504040204" pitchFamily="50" charset="-128"/>
                <a:cs typeface="Arial" panose="020B0604020202020204" pitchFamily="34" charset="0"/>
              </a:rPr>
              <a:t>ワークショップ</a:t>
            </a:r>
            <a:endParaRPr lang="en-US" altLang="ja-JP" sz="2800" b="1" kern="100" dirty="0">
              <a:effectLst/>
              <a:latin typeface="Meiryo UI" panose="020B0604030504040204" pitchFamily="50" charset="-128"/>
              <a:ea typeface="Meiryo UI" panose="020B0604030504040204" pitchFamily="50" charset="-128"/>
              <a:cs typeface="Arial" panose="020B0604020202020204" pitchFamily="34" charset="0"/>
            </a:endParaRPr>
          </a:p>
          <a:p>
            <a:r>
              <a:rPr lang="ja-JP" altLang="ja-JP" sz="2000" b="1" dirty="0">
                <a:effectLst/>
                <a:latin typeface="Meiryo UI" panose="020B0604030504040204" pitchFamily="50" charset="-128"/>
                <a:ea typeface="Meiryo UI" panose="020B0604030504040204" pitchFamily="50" charset="-128"/>
                <a:cs typeface="Arial" panose="020B0604020202020204" pitchFamily="34" charset="0"/>
              </a:rPr>
              <a:t>～臨床研究のイロハから統計解析、論文執筆まで～</a:t>
            </a:r>
            <a:endParaRPr lang="ja-JP" altLang="ja-JP" sz="28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6" name="テキスト ボックス 5">
            <a:extLst>
              <a:ext uri="{FF2B5EF4-FFF2-40B4-BE49-F238E27FC236}">
                <a16:creationId xmlns:a16="http://schemas.microsoft.com/office/drawing/2014/main" id="{53F016F1-6212-7ACD-36B7-34AB126E342E}"/>
              </a:ext>
            </a:extLst>
          </p:cNvPr>
          <p:cNvSpPr txBox="1"/>
          <p:nvPr/>
        </p:nvSpPr>
        <p:spPr>
          <a:xfrm>
            <a:off x="2764044" y="1151169"/>
            <a:ext cx="2822448" cy="307777"/>
          </a:xfrm>
          <a:prstGeom prst="rect">
            <a:avLst/>
          </a:prstGeom>
          <a:noFill/>
        </p:spPr>
        <p:txBody>
          <a:bodyPr wrap="square" rtlCol="0">
            <a:spAutoFit/>
          </a:bodyPr>
          <a:lstStyle/>
          <a:p>
            <a:r>
              <a:rPr lang="en-US" altLang="ja-JP" sz="1400" b="1" kern="100" dirty="0">
                <a:solidFill>
                  <a:srgbClr val="FF0000"/>
                </a:solidFill>
                <a:effectLst/>
                <a:ea typeface="メイリオ" panose="020B0604030504040204" pitchFamily="50" charset="-128"/>
                <a:cs typeface="Times New Roman" panose="02020603050405020304" pitchFamily="18" charset="0"/>
              </a:rPr>
              <a:t>I</a:t>
            </a:r>
            <a:r>
              <a:rPr lang="en-US" altLang="ja-JP" sz="1400" kern="100" dirty="0">
                <a:effectLst/>
                <a:ea typeface="メイリオ" panose="020B0604030504040204" pitchFamily="50" charset="-128"/>
                <a:cs typeface="Times New Roman" panose="02020603050405020304" pitchFamily="18" charset="0"/>
              </a:rPr>
              <a:t>nstitute for </a:t>
            </a:r>
            <a:r>
              <a:rPr lang="en-US" altLang="ja-JP" sz="1400" b="1" kern="100" dirty="0">
                <a:solidFill>
                  <a:srgbClr val="FF0000"/>
                </a:solidFill>
                <a:effectLst/>
                <a:ea typeface="メイリオ" panose="020B0604030504040204" pitchFamily="50" charset="-128"/>
                <a:cs typeface="Times New Roman" panose="02020603050405020304" pitchFamily="18" charset="0"/>
              </a:rPr>
              <a:t>C</a:t>
            </a:r>
            <a:r>
              <a:rPr lang="en-US" altLang="ja-JP" sz="1400" kern="100" dirty="0">
                <a:effectLst/>
                <a:ea typeface="メイリオ" panose="020B0604030504040204" pitchFamily="50" charset="-128"/>
                <a:cs typeface="Times New Roman" panose="02020603050405020304" pitchFamily="18" charset="0"/>
              </a:rPr>
              <a:t>linical </a:t>
            </a:r>
            <a:r>
              <a:rPr lang="en-US" altLang="ja-JP" sz="1400" b="1" kern="100" dirty="0">
                <a:solidFill>
                  <a:srgbClr val="FF0000"/>
                </a:solidFill>
                <a:effectLst/>
                <a:ea typeface="メイリオ" panose="020B0604030504040204" pitchFamily="50" charset="-128"/>
                <a:cs typeface="Times New Roman" panose="02020603050405020304" pitchFamily="18" charset="0"/>
              </a:rPr>
              <a:t>E</a:t>
            </a:r>
            <a:r>
              <a:rPr lang="en-US" altLang="ja-JP" sz="1400" kern="100" dirty="0">
                <a:effectLst/>
                <a:ea typeface="メイリオ" panose="020B0604030504040204" pitchFamily="50" charset="-128"/>
                <a:cs typeface="Times New Roman" panose="02020603050405020304" pitchFamily="18" charset="0"/>
              </a:rPr>
              <a:t>ffectiveness</a:t>
            </a:r>
            <a:endParaRPr lang="ja-JP" altLang="ja-JP" sz="1400" kern="100" dirty="0">
              <a:effectLst/>
              <a:ea typeface="メイリオ" panose="020B0604030504040204" pitchFamily="50" charset="-128"/>
              <a:cs typeface="Times New Roman" panose="02020603050405020304" pitchFamily="18" charset="0"/>
            </a:endParaRPr>
          </a:p>
        </p:txBody>
      </p:sp>
      <p:sp>
        <p:nvSpPr>
          <p:cNvPr id="8" name="テキスト ボックス 7">
            <a:extLst>
              <a:ext uri="{FF2B5EF4-FFF2-40B4-BE49-F238E27FC236}">
                <a16:creationId xmlns:a16="http://schemas.microsoft.com/office/drawing/2014/main" id="{CE0DF1EB-CD4F-095F-57BF-B2E79BC55FDB}"/>
              </a:ext>
            </a:extLst>
          </p:cNvPr>
          <p:cNvSpPr txBox="1"/>
          <p:nvPr/>
        </p:nvSpPr>
        <p:spPr>
          <a:xfrm>
            <a:off x="116400" y="1930252"/>
            <a:ext cx="6638544" cy="830997"/>
          </a:xfrm>
          <a:prstGeom prst="rect">
            <a:avLst/>
          </a:prstGeom>
          <a:noFill/>
        </p:spPr>
        <p:txBody>
          <a:bodyPr wrap="square" rtlCol="0">
            <a:spAutoFit/>
          </a:bodyPr>
          <a:lstStyle/>
          <a:p>
            <a:r>
              <a:rPr lang="ja-JP" altLang="ja-JP" sz="1200" kern="100" dirty="0">
                <a:effectLst/>
                <a:ea typeface="メイリオ" panose="020B0604030504040204" pitchFamily="50" charset="-128"/>
                <a:cs typeface="Arial" panose="020B0604020202020204" pitchFamily="34" charset="0"/>
              </a:rPr>
              <a:t>「臨床研究をして論文を書きたいけど何をどうしてよいかわからない」</a:t>
            </a:r>
            <a:endParaRPr lang="en-US" altLang="ja-JP" sz="1200" kern="100" dirty="0">
              <a:effectLst/>
              <a:ea typeface="メイリオ" panose="020B0604030504040204" pitchFamily="50" charset="-128"/>
              <a:cs typeface="Arial" panose="020B0604020202020204" pitchFamily="34" charset="0"/>
            </a:endParaRPr>
          </a:p>
          <a:p>
            <a:r>
              <a:rPr lang="ja-JP" altLang="ja-JP" sz="1200" kern="100" dirty="0">
                <a:effectLst/>
                <a:ea typeface="メイリオ" panose="020B0604030504040204" pitchFamily="50" charset="-128"/>
                <a:cs typeface="Arial" panose="020B0604020202020204" pitchFamily="34" charset="0"/>
              </a:rPr>
              <a:t>「論文を書いてみたけどやっていることが正しいのか自信が持てない」</a:t>
            </a:r>
            <a:endParaRPr lang="en-US" altLang="ja-JP" sz="1200" kern="100" dirty="0">
              <a:effectLst/>
              <a:ea typeface="メイリオ" panose="020B0604030504040204" pitchFamily="50" charset="-128"/>
              <a:cs typeface="Arial" panose="020B0604020202020204" pitchFamily="34" charset="0"/>
            </a:endParaRPr>
          </a:p>
          <a:p>
            <a:r>
              <a:rPr lang="ja-JP" altLang="ja-JP" sz="1200" kern="100" dirty="0">
                <a:effectLst/>
                <a:ea typeface="メイリオ" panose="020B0604030504040204" pitchFamily="50" charset="-128"/>
                <a:cs typeface="Arial" panose="020B0604020202020204" pitchFamily="34" charset="0"/>
              </a:rPr>
              <a:t>そんな若手学会員を対象に、臨床研究の基礎から解析テーマの決定、実際の統計解析および論文執筆まで、投稿資金援助も含めて本委員会および協力者による万全な体制でサポート</a:t>
            </a:r>
            <a:r>
              <a:rPr lang="ja-JP" altLang="en-US" sz="1200" kern="100" dirty="0">
                <a:ea typeface="メイリオ" panose="020B0604030504040204" pitchFamily="50" charset="-128"/>
                <a:cs typeface="Arial" panose="020B0604020202020204" pitchFamily="34" charset="0"/>
              </a:rPr>
              <a:t>します</a:t>
            </a:r>
            <a:r>
              <a:rPr lang="ja-JP" altLang="ja-JP" sz="1200" kern="100" dirty="0">
                <a:effectLst/>
                <a:ea typeface="メイリオ" panose="020B0604030504040204" pitchFamily="50" charset="-128"/>
                <a:cs typeface="Arial" panose="020B0604020202020204" pitchFamily="34" charset="0"/>
              </a:rPr>
              <a:t>。</a:t>
            </a:r>
            <a:endParaRPr lang="ja-JP" altLang="ja-JP" sz="1200" kern="100" dirty="0">
              <a:effectLst/>
              <a:ea typeface="メイリオ" panose="020B0604030504040204" pitchFamily="50" charset="-128"/>
              <a:cs typeface="Times New Roman" panose="02020603050405020304" pitchFamily="18" charset="0"/>
            </a:endParaRPr>
          </a:p>
        </p:txBody>
      </p:sp>
      <p:sp>
        <p:nvSpPr>
          <p:cNvPr id="11" name="テキスト ボックス 10">
            <a:extLst>
              <a:ext uri="{FF2B5EF4-FFF2-40B4-BE49-F238E27FC236}">
                <a16:creationId xmlns:a16="http://schemas.microsoft.com/office/drawing/2014/main" id="{DD3B6BA4-521D-ACCA-106B-35EE2A4EC693}"/>
              </a:ext>
            </a:extLst>
          </p:cNvPr>
          <p:cNvSpPr txBox="1"/>
          <p:nvPr/>
        </p:nvSpPr>
        <p:spPr>
          <a:xfrm>
            <a:off x="1122518" y="5840640"/>
            <a:ext cx="5579131" cy="461665"/>
          </a:xfrm>
          <a:prstGeom prst="rect">
            <a:avLst/>
          </a:prstGeom>
          <a:noFill/>
        </p:spPr>
        <p:txBody>
          <a:bodyPr wrap="square" rtlCol="0">
            <a:spAutoFit/>
          </a:bodyPr>
          <a:lstStyle/>
          <a:p>
            <a:r>
              <a:rPr kumimoji="1" lang="en-US" altLang="ja-JP" sz="2400" dirty="0">
                <a:latin typeface="Meiryo UI" panose="020B0604030504040204" pitchFamily="50" charset="-128"/>
                <a:ea typeface="Meiryo UI" panose="020B0604030504040204" pitchFamily="50" charset="-128"/>
              </a:rPr>
              <a:t>2023</a:t>
            </a:r>
            <a:r>
              <a:rPr kumimoji="1" lang="ja-JP" altLang="en-US" sz="2400" dirty="0">
                <a:latin typeface="Meiryo UI" panose="020B0604030504040204" pitchFamily="50" charset="-128"/>
                <a:ea typeface="Meiryo UI" panose="020B0604030504040204" pitchFamily="50" charset="-128"/>
              </a:rPr>
              <a:t>年</a:t>
            </a:r>
            <a:r>
              <a:rPr kumimoji="1" lang="en-US" altLang="ja-JP" sz="2400" dirty="0">
                <a:latin typeface="Meiryo UI" panose="020B0604030504040204" pitchFamily="50" charset="-128"/>
                <a:ea typeface="Meiryo UI" panose="020B0604030504040204" pitchFamily="50" charset="-128"/>
              </a:rPr>
              <a:t>11</a:t>
            </a:r>
            <a:r>
              <a:rPr kumimoji="1" lang="ja-JP" altLang="en-US" sz="2400" dirty="0">
                <a:latin typeface="Meiryo UI" panose="020B0604030504040204" pitchFamily="50" charset="-128"/>
                <a:ea typeface="Meiryo UI" panose="020B0604030504040204" pitchFamily="50" charset="-128"/>
              </a:rPr>
              <a:t>月</a:t>
            </a:r>
            <a:r>
              <a:rPr kumimoji="1" lang="en-US" altLang="ja-JP" sz="2400" dirty="0">
                <a:latin typeface="Meiryo UI" panose="020B0604030504040204" pitchFamily="50" charset="-128"/>
                <a:ea typeface="Meiryo UI" panose="020B0604030504040204" pitchFamily="50" charset="-128"/>
              </a:rPr>
              <a:t>9</a:t>
            </a:r>
            <a:r>
              <a:rPr kumimoji="1" lang="ja-JP" altLang="en-US" sz="2400" dirty="0">
                <a:latin typeface="Meiryo UI" panose="020B0604030504040204" pitchFamily="50" charset="-128"/>
                <a:ea typeface="Meiryo UI" panose="020B0604030504040204" pitchFamily="50" charset="-128"/>
              </a:rPr>
              <a:t>日</a:t>
            </a:r>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木</a:t>
            </a:r>
            <a:r>
              <a:rPr kumimoji="1" lang="en-US" altLang="ja-JP" sz="1600" dirty="0">
                <a:latin typeface="Meiryo UI" panose="020B0604030504040204" pitchFamily="50" charset="-128"/>
                <a:ea typeface="Meiryo UI" panose="020B0604030504040204" pitchFamily="50" charset="-128"/>
              </a:rPr>
              <a:t>)</a:t>
            </a:r>
            <a:r>
              <a:rPr kumimoji="1" lang="ja-JP" altLang="en-US" sz="2400" dirty="0">
                <a:latin typeface="Meiryo UI" panose="020B0604030504040204" pitchFamily="50" charset="-128"/>
                <a:ea typeface="Meiryo UI" panose="020B0604030504040204" pitchFamily="50" charset="-128"/>
              </a:rPr>
              <a:t>～</a:t>
            </a:r>
            <a:r>
              <a:rPr kumimoji="1" lang="en-US" altLang="ja-JP" sz="2400" dirty="0">
                <a:latin typeface="Meiryo UI" panose="020B0604030504040204" pitchFamily="50" charset="-128"/>
                <a:ea typeface="Meiryo UI" panose="020B0604030504040204" pitchFamily="50" charset="-128"/>
              </a:rPr>
              <a:t>11</a:t>
            </a:r>
            <a:r>
              <a:rPr kumimoji="1" lang="ja-JP" altLang="en-US" sz="2400" dirty="0">
                <a:latin typeface="Meiryo UI" panose="020B0604030504040204" pitchFamily="50" charset="-128"/>
                <a:ea typeface="Meiryo UI" panose="020B0604030504040204" pitchFamily="50" charset="-128"/>
              </a:rPr>
              <a:t>日</a:t>
            </a:r>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土</a:t>
            </a:r>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　</a:t>
            </a:r>
            <a:r>
              <a:rPr kumimoji="1" lang="en-US" altLang="ja-JP" sz="1600" dirty="0">
                <a:latin typeface="Meiryo UI" panose="020B0604030504040204" pitchFamily="50" charset="-128"/>
                <a:ea typeface="Meiryo UI" panose="020B0604030504040204" pitchFamily="50" charset="-128"/>
              </a:rPr>
              <a:t>2</a:t>
            </a:r>
            <a:r>
              <a:rPr kumimoji="1" lang="ja-JP" altLang="en-US" sz="1600" dirty="0">
                <a:latin typeface="Meiryo UI" panose="020B0604030504040204" pitchFamily="50" charset="-128"/>
                <a:ea typeface="Meiryo UI" panose="020B0604030504040204" pitchFamily="50" charset="-128"/>
              </a:rPr>
              <a:t>泊</a:t>
            </a:r>
            <a:r>
              <a:rPr kumimoji="1" lang="en-US" altLang="ja-JP" sz="1600" dirty="0">
                <a:latin typeface="Meiryo UI" panose="020B0604030504040204" pitchFamily="50" charset="-128"/>
                <a:ea typeface="Meiryo UI" panose="020B0604030504040204" pitchFamily="50" charset="-128"/>
              </a:rPr>
              <a:t>3</a:t>
            </a:r>
            <a:r>
              <a:rPr kumimoji="1" lang="ja-JP" altLang="en-US" sz="1600" dirty="0">
                <a:latin typeface="Meiryo UI" panose="020B0604030504040204" pitchFamily="50" charset="-128"/>
                <a:ea typeface="Meiryo UI" panose="020B0604030504040204" pitchFamily="50" charset="-128"/>
              </a:rPr>
              <a:t>日</a:t>
            </a:r>
            <a:endParaRPr kumimoji="1" lang="en-US" altLang="ja-JP" sz="2400" dirty="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89224015-09A0-90E6-054D-574251AECE16}"/>
              </a:ext>
            </a:extLst>
          </p:cNvPr>
          <p:cNvSpPr txBox="1"/>
          <p:nvPr/>
        </p:nvSpPr>
        <p:spPr>
          <a:xfrm>
            <a:off x="1133309" y="6428600"/>
            <a:ext cx="5037725" cy="723275"/>
          </a:xfrm>
          <a:prstGeom prst="rect">
            <a:avLst/>
          </a:prstGeom>
          <a:noFill/>
        </p:spPr>
        <p:txBody>
          <a:bodyPr wrap="square" rtlCol="0">
            <a:spAutoFit/>
          </a:bodyPr>
          <a:lstStyle/>
          <a:p>
            <a:r>
              <a:rPr lang="ja-JP" altLang="ja-JP" sz="2000" kern="100" dirty="0">
                <a:effectLst/>
                <a:latin typeface="メイリオ" panose="020B0604030504040204" pitchFamily="50" charset="-128"/>
                <a:ea typeface="メイリオ" panose="020B0604030504040204" pitchFamily="50" charset="-128"/>
                <a:cs typeface="Times New Roman" panose="02020603050405020304" pitchFamily="18" charset="0"/>
              </a:rPr>
              <a:t>軽井沢倶楽部 ホテル軽井沢</a:t>
            </a:r>
            <a:r>
              <a:rPr lang="en-US" altLang="ja-JP" sz="2000" kern="100" dirty="0">
                <a:effectLst/>
                <a:latin typeface="メイリオ" panose="020B0604030504040204" pitchFamily="50" charset="-128"/>
                <a:ea typeface="メイリオ" panose="020B0604030504040204" pitchFamily="50" charset="-128"/>
                <a:cs typeface="Times New Roman" panose="02020603050405020304" pitchFamily="18" charset="0"/>
              </a:rPr>
              <a:t>1130</a:t>
            </a:r>
            <a:endParaRPr lang="ja-JP" altLang="ja-JP" sz="2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r>
              <a:rPr lang="ja-JP" altLang="ja-JP" sz="1050" kern="100" dirty="0">
                <a:effectLst/>
                <a:latin typeface="游明朝" panose="02020400000000000000" pitchFamily="18" charset="-128"/>
                <a:ea typeface="游明朝" panose="02020400000000000000" pitchFamily="18" charset="-128"/>
                <a:cs typeface="Times New Roman" panose="02020603050405020304" pitchFamily="18" charset="0"/>
              </a:rPr>
              <a:t>群馬県吾妻郡嬬恋村鎌原</a:t>
            </a:r>
            <a:r>
              <a:rPr lang="en-US" altLang="ja-JP" sz="1050" kern="100" dirty="0">
                <a:effectLst/>
                <a:latin typeface="游明朝" panose="02020400000000000000" pitchFamily="18" charset="-128"/>
                <a:ea typeface="游明朝" panose="02020400000000000000" pitchFamily="18" charset="-128"/>
                <a:cs typeface="Times New Roman" panose="02020603050405020304" pitchFamily="18" charset="0"/>
              </a:rPr>
              <a:t>1453-2/</a:t>
            </a:r>
            <a:r>
              <a:rPr lang="en-US" altLang="ja-JP" sz="900" dirty="0">
                <a:solidFill>
                  <a:srgbClr val="000000"/>
                </a:solidFill>
                <a:effectLst/>
                <a:latin typeface="游明朝" panose="02020400000000000000" pitchFamily="18" charset="-128"/>
                <a:ea typeface="游ゴシック" panose="020B0400000000000000" pitchFamily="50" charset="-128"/>
                <a:cs typeface="游ゴシック" panose="020B0400000000000000" pitchFamily="50" charset="-128"/>
              </a:rPr>
              <a:t>TEL 0279-86-6111</a:t>
            </a:r>
          </a:p>
          <a:p>
            <a:r>
              <a:rPr lang="ja-JP" altLang="ja-JP" sz="1050" dirty="0">
                <a:solidFill>
                  <a:srgbClr val="000000"/>
                </a:solidFill>
                <a:effectLst/>
                <a:latin typeface="游ゴシック" panose="020B0400000000000000" pitchFamily="50" charset="-128"/>
                <a:ea typeface="游明朝" panose="02020400000000000000" pitchFamily="18" charset="-128"/>
                <a:cs typeface="游ゴシック" panose="020B0400000000000000" pitchFamily="50" charset="-128"/>
              </a:rPr>
              <a:t>※東京駅から北陸新幹線＋専用バスで約</a:t>
            </a:r>
            <a:r>
              <a:rPr lang="en-US" altLang="ja-JP" sz="1050" dirty="0">
                <a:solidFill>
                  <a:srgbClr val="000000"/>
                </a:solidFill>
                <a:effectLst/>
                <a:latin typeface="游ゴシック" panose="020B0400000000000000" pitchFamily="50" charset="-128"/>
                <a:ea typeface="游明朝" panose="02020400000000000000" pitchFamily="18" charset="-128"/>
                <a:cs typeface="游ゴシック" panose="020B0400000000000000" pitchFamily="50" charset="-128"/>
              </a:rPr>
              <a:t>2</a:t>
            </a:r>
            <a:r>
              <a:rPr lang="ja-JP" altLang="ja-JP" sz="1050" dirty="0">
                <a:solidFill>
                  <a:srgbClr val="000000"/>
                </a:solidFill>
                <a:effectLst/>
                <a:latin typeface="游ゴシック" panose="020B0400000000000000" pitchFamily="50" charset="-128"/>
                <a:ea typeface="游明朝" panose="02020400000000000000" pitchFamily="18" charset="-128"/>
                <a:cs typeface="游ゴシック" panose="020B0400000000000000" pitchFamily="50" charset="-128"/>
              </a:rPr>
              <a:t>時間</a:t>
            </a:r>
            <a:endParaRPr lang="ja-JP" altLang="ja-JP" sz="1050" dirty="0">
              <a:solidFill>
                <a:srgbClr val="000000"/>
              </a:solidFill>
              <a:effectLst/>
              <a:latin typeface="游ゴシック" panose="020B0400000000000000" pitchFamily="50" charset="-128"/>
              <a:ea typeface="游ゴシック" panose="020B0400000000000000" pitchFamily="50" charset="-128"/>
              <a:cs typeface="游ゴシック" panose="020B0400000000000000" pitchFamily="50" charset="-128"/>
            </a:endParaRPr>
          </a:p>
        </p:txBody>
      </p:sp>
      <p:sp>
        <p:nvSpPr>
          <p:cNvPr id="15" name="テキスト ボックス 14">
            <a:extLst>
              <a:ext uri="{FF2B5EF4-FFF2-40B4-BE49-F238E27FC236}">
                <a16:creationId xmlns:a16="http://schemas.microsoft.com/office/drawing/2014/main" id="{2EA5BA62-1DF5-1170-4D64-3A97B53769E3}"/>
              </a:ext>
            </a:extLst>
          </p:cNvPr>
          <p:cNvSpPr txBox="1"/>
          <p:nvPr/>
        </p:nvSpPr>
        <p:spPr>
          <a:xfrm>
            <a:off x="2109216" y="2923092"/>
            <a:ext cx="2334768" cy="461665"/>
          </a:xfrm>
          <a:prstGeom prst="rect">
            <a:avLst/>
          </a:prstGeom>
          <a:noFill/>
        </p:spPr>
        <p:txBody>
          <a:bodyPr wrap="square" rtlCol="0">
            <a:spAutoFit/>
          </a:bodyPr>
          <a:lstStyle/>
          <a:p>
            <a:r>
              <a:rPr kumimoji="1" lang="ja-JP" altLang="en-US" sz="2400" b="1" dirty="0">
                <a:latin typeface="BIZ UD明朝 Medium" panose="02020500000000000000" pitchFamily="17" charset="-128"/>
                <a:ea typeface="BIZ UD明朝 Medium" panose="02020500000000000000" pitchFamily="17" charset="-128"/>
              </a:rPr>
              <a:t>　</a:t>
            </a:r>
            <a:r>
              <a:rPr kumimoji="1" lang="ja-JP" altLang="en-US" sz="1400" b="1" dirty="0">
                <a:latin typeface="BIZ UD明朝 Medium" panose="02020500000000000000" pitchFamily="17" charset="-128"/>
                <a:ea typeface="BIZ UD明朝 Medium" panose="02020500000000000000" pitchFamily="17" charset="-128"/>
              </a:rPr>
              <a:t>講師</a:t>
            </a:r>
            <a:r>
              <a:rPr kumimoji="1" lang="ja-JP" altLang="en-US" sz="2400" b="1" dirty="0">
                <a:latin typeface="BIZ UD明朝 Medium" panose="02020500000000000000" pitchFamily="17" charset="-128"/>
                <a:ea typeface="BIZ UD明朝 Medium" panose="02020500000000000000" pitchFamily="17" charset="-128"/>
              </a:rPr>
              <a:t>　森本 剛</a:t>
            </a:r>
            <a:endParaRPr kumimoji="1" lang="ja-JP" altLang="en-US" dirty="0">
              <a:latin typeface="BIZ UD明朝 Medium" panose="02020500000000000000" pitchFamily="17" charset="-128"/>
              <a:ea typeface="BIZ UD明朝 Medium" panose="02020500000000000000" pitchFamily="17" charset="-128"/>
            </a:endParaRPr>
          </a:p>
        </p:txBody>
      </p:sp>
      <p:sp>
        <p:nvSpPr>
          <p:cNvPr id="16" name="テキスト ボックス 15">
            <a:extLst>
              <a:ext uri="{FF2B5EF4-FFF2-40B4-BE49-F238E27FC236}">
                <a16:creationId xmlns:a16="http://schemas.microsoft.com/office/drawing/2014/main" id="{9530FD28-4202-8D65-A268-DC9A7FFD99F8}"/>
              </a:ext>
            </a:extLst>
          </p:cNvPr>
          <p:cNvSpPr txBox="1"/>
          <p:nvPr/>
        </p:nvSpPr>
        <p:spPr>
          <a:xfrm>
            <a:off x="4753398" y="3100514"/>
            <a:ext cx="2150256" cy="261610"/>
          </a:xfrm>
          <a:prstGeom prst="rect">
            <a:avLst/>
          </a:prstGeom>
          <a:noFill/>
        </p:spPr>
        <p:txBody>
          <a:bodyPr wrap="square" rtlCol="0">
            <a:spAutoFit/>
          </a:bodyPr>
          <a:lstStyle/>
          <a:p>
            <a:r>
              <a:rPr lang="en-US" altLang="ja-JP" sz="1100" dirty="0">
                <a:effectLst/>
                <a:ea typeface="游明朝" panose="02020400000000000000" pitchFamily="18" charset="-128"/>
                <a:cs typeface="Times New Roman" panose="02020603050405020304" pitchFamily="18" charset="0"/>
              </a:rPr>
              <a:t>/</a:t>
            </a:r>
            <a:r>
              <a:rPr lang="ja-JP" altLang="en-US" sz="1100" dirty="0">
                <a:effectLst/>
                <a:ea typeface="游明朝" panose="02020400000000000000" pitchFamily="18" charset="-128"/>
                <a:cs typeface="Times New Roman" panose="02020603050405020304" pitchFamily="18" charset="0"/>
              </a:rPr>
              <a:t>　</a:t>
            </a:r>
            <a:r>
              <a:rPr lang="ja-JP" altLang="ja-JP" sz="1100" dirty="0">
                <a:effectLst/>
                <a:ea typeface="游明朝" panose="02020400000000000000" pitchFamily="18" charset="-128"/>
                <a:cs typeface="Times New Roman" panose="02020603050405020304" pitchFamily="18" charset="0"/>
              </a:rPr>
              <a:t>兵庫医科大学臨床疫学教授</a:t>
            </a:r>
            <a:endParaRPr kumimoji="1" lang="ja-JP" altLang="en-US" sz="1100" dirty="0"/>
          </a:p>
        </p:txBody>
      </p:sp>
      <p:sp>
        <p:nvSpPr>
          <p:cNvPr id="19" name="テキスト ボックス 18">
            <a:extLst>
              <a:ext uri="{FF2B5EF4-FFF2-40B4-BE49-F238E27FC236}">
                <a16:creationId xmlns:a16="http://schemas.microsoft.com/office/drawing/2014/main" id="{AA853F78-5D57-5272-9574-58F879DD903F}"/>
              </a:ext>
            </a:extLst>
          </p:cNvPr>
          <p:cNvSpPr txBox="1"/>
          <p:nvPr/>
        </p:nvSpPr>
        <p:spPr>
          <a:xfrm>
            <a:off x="2425998" y="3425832"/>
            <a:ext cx="4300846" cy="646331"/>
          </a:xfrm>
          <a:prstGeom prst="rect">
            <a:avLst/>
          </a:prstGeom>
          <a:noFill/>
          <a:ln>
            <a:noFill/>
            <a:prstDash val="dashDot"/>
          </a:ln>
        </p:spPr>
        <p:txBody>
          <a:bodyPr wrap="square" rtlCol="0">
            <a:spAutoFit/>
          </a:bodyPr>
          <a:lstStyle/>
          <a:p>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臨床医としての視点を重視した研究デザインや統計解析、</a:t>
            </a:r>
            <a:endPar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論文執筆の</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人気</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は高く、全国各地で実践的な臨床研究教育を開催しています。</a:t>
            </a:r>
          </a:p>
        </p:txBody>
      </p:sp>
      <p:sp>
        <p:nvSpPr>
          <p:cNvPr id="21" name="テキスト ボックス 20">
            <a:extLst>
              <a:ext uri="{FF2B5EF4-FFF2-40B4-BE49-F238E27FC236}">
                <a16:creationId xmlns:a16="http://schemas.microsoft.com/office/drawing/2014/main" id="{2D008F6C-02A3-F538-84EA-2F87E42656B4}"/>
              </a:ext>
            </a:extLst>
          </p:cNvPr>
          <p:cNvSpPr txBox="1"/>
          <p:nvPr/>
        </p:nvSpPr>
        <p:spPr>
          <a:xfrm>
            <a:off x="1122518" y="7168716"/>
            <a:ext cx="2797656" cy="461665"/>
          </a:xfrm>
          <a:prstGeom prst="rect">
            <a:avLst/>
          </a:prstGeom>
          <a:noFill/>
        </p:spPr>
        <p:txBody>
          <a:bodyPr wrap="square" rtlCol="0">
            <a:spAutoFit/>
          </a:bodyPr>
          <a:lstStyle/>
          <a:p>
            <a:r>
              <a:rPr kumimoji="1" lang="en-US" altLang="ja-JP" sz="2400" dirty="0">
                <a:latin typeface="Meiryo UI" panose="020B0604030504040204" pitchFamily="50" charset="-128"/>
                <a:ea typeface="Meiryo UI" panose="020B0604030504040204" pitchFamily="50" charset="-128"/>
              </a:rPr>
              <a:t>18</a:t>
            </a:r>
            <a:r>
              <a:rPr kumimoji="1" lang="ja-JP" altLang="en-US" sz="1400" dirty="0">
                <a:latin typeface="Meiryo UI" panose="020B0604030504040204" pitchFamily="50" charset="-128"/>
                <a:ea typeface="Meiryo UI" panose="020B0604030504040204" pitchFamily="50" charset="-128"/>
              </a:rPr>
              <a:t>名 </a:t>
            </a:r>
            <a:r>
              <a:rPr kumimoji="1" lang="en-US" altLang="ja-JP" sz="1600" dirty="0">
                <a:latin typeface="Meiryo UI" panose="020B0604030504040204" pitchFamily="50" charset="-128"/>
                <a:ea typeface="Meiryo UI" panose="020B0604030504040204" pitchFamily="50" charset="-128"/>
              </a:rPr>
              <a:t>6</a:t>
            </a:r>
            <a:r>
              <a:rPr kumimoji="1" lang="ja-JP" altLang="en-US" sz="1600" dirty="0">
                <a:latin typeface="Meiryo UI" panose="020B0604030504040204" pitchFamily="50" charset="-128"/>
                <a:ea typeface="Meiryo UI" panose="020B0604030504040204" pitchFamily="50" charset="-128"/>
              </a:rPr>
              <a:t>名</a:t>
            </a:r>
            <a:r>
              <a:rPr kumimoji="1" lang="en-US" altLang="ja-JP" sz="1600" dirty="0">
                <a:latin typeface="Meiryo UI" panose="020B0604030504040204" pitchFamily="50" charset="-128"/>
                <a:ea typeface="Meiryo UI" panose="020B0604030504040204" pitchFamily="50" charset="-128"/>
              </a:rPr>
              <a:t>3</a:t>
            </a:r>
            <a:r>
              <a:rPr kumimoji="1" lang="ja-JP" altLang="en-US" sz="1600" dirty="0">
                <a:latin typeface="Meiryo UI" panose="020B0604030504040204" pitchFamily="50" charset="-128"/>
                <a:ea typeface="Meiryo UI" panose="020B0604030504040204" pitchFamily="50" charset="-128"/>
              </a:rPr>
              <a:t>グループ</a:t>
            </a:r>
            <a:endParaRPr kumimoji="1" lang="en-US" altLang="ja-JP" sz="1600" dirty="0">
              <a:latin typeface="Meiryo UI" panose="020B0604030504040204" pitchFamily="50" charset="-128"/>
              <a:ea typeface="Meiryo UI" panose="020B0604030504040204" pitchFamily="50" charset="-128"/>
            </a:endParaRPr>
          </a:p>
        </p:txBody>
      </p:sp>
      <p:sp>
        <p:nvSpPr>
          <p:cNvPr id="25" name="テキスト ボックス 24">
            <a:extLst>
              <a:ext uri="{FF2B5EF4-FFF2-40B4-BE49-F238E27FC236}">
                <a16:creationId xmlns:a16="http://schemas.microsoft.com/office/drawing/2014/main" id="{0939ED49-E6F9-7A2E-78E4-B2BCDCD4B0BE}"/>
              </a:ext>
            </a:extLst>
          </p:cNvPr>
          <p:cNvSpPr txBox="1"/>
          <p:nvPr/>
        </p:nvSpPr>
        <p:spPr>
          <a:xfrm>
            <a:off x="4078290" y="7179909"/>
            <a:ext cx="3023616" cy="461665"/>
          </a:xfrm>
          <a:prstGeom prst="rect">
            <a:avLst/>
          </a:prstGeom>
          <a:noFill/>
        </p:spPr>
        <p:txBody>
          <a:bodyPr wrap="square" rtlCol="0">
            <a:spAutoFit/>
          </a:bodyPr>
          <a:lstStyle/>
          <a:p>
            <a:r>
              <a:rPr kumimoji="1" lang="en-US" altLang="ja-JP" sz="2400" dirty="0">
                <a:latin typeface="Meiryo UI" panose="020B0604030504040204" pitchFamily="50" charset="-128"/>
                <a:ea typeface="Meiryo UI" panose="020B0604030504040204" pitchFamily="50" charset="-128"/>
              </a:rPr>
              <a:t>8</a:t>
            </a:r>
            <a:r>
              <a:rPr kumimoji="1" lang="ja-JP" altLang="en-US" sz="1600" dirty="0">
                <a:latin typeface="Meiryo UI" panose="020B0604030504040204" pitchFamily="50" charset="-128"/>
                <a:ea typeface="Meiryo UI" panose="020B0604030504040204" pitchFamily="50" charset="-128"/>
              </a:rPr>
              <a:t>万円　</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交通費は別途参加者負担</a:t>
            </a:r>
            <a:endParaRPr kumimoji="1" lang="ja-JP" altLang="en-US" sz="1600" dirty="0">
              <a:latin typeface="Meiryo UI" panose="020B0604030504040204" pitchFamily="50" charset="-128"/>
              <a:ea typeface="Meiryo UI" panose="020B0604030504040204" pitchFamily="50" charset="-128"/>
            </a:endParaRPr>
          </a:p>
        </p:txBody>
      </p:sp>
      <p:sp>
        <p:nvSpPr>
          <p:cNvPr id="28" name="テキスト ボックス 27">
            <a:extLst>
              <a:ext uri="{FF2B5EF4-FFF2-40B4-BE49-F238E27FC236}">
                <a16:creationId xmlns:a16="http://schemas.microsoft.com/office/drawing/2014/main" id="{FF135964-948F-9DF0-879A-B05FD8DCA33C}"/>
              </a:ext>
            </a:extLst>
          </p:cNvPr>
          <p:cNvSpPr txBox="1"/>
          <p:nvPr/>
        </p:nvSpPr>
        <p:spPr>
          <a:xfrm>
            <a:off x="1122518" y="7700803"/>
            <a:ext cx="5010589" cy="584775"/>
          </a:xfrm>
          <a:prstGeom prst="rect">
            <a:avLst/>
          </a:prstGeom>
          <a:noFill/>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●ノートパソコン</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期間限定統計用ソフトフェアをインストール</a:t>
            </a:r>
            <a:endParaRPr kumimoji="1" lang="en-US" altLang="ja-JP" sz="105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a:t>
            </a:r>
            <a:r>
              <a:rPr kumimoji="1" lang="en-US" altLang="ja-JP" sz="1600" dirty="0">
                <a:latin typeface="Meiryo UI" panose="020B0604030504040204" pitchFamily="50" charset="-128"/>
                <a:ea typeface="Meiryo UI" panose="020B0604030504040204" pitchFamily="50" charset="-128"/>
              </a:rPr>
              <a:t>AC</a:t>
            </a:r>
            <a:r>
              <a:rPr kumimoji="1" lang="ja-JP" altLang="en-US" sz="1600" dirty="0">
                <a:latin typeface="Meiryo UI" panose="020B0604030504040204" pitchFamily="50" charset="-128"/>
                <a:ea typeface="Meiryo UI" panose="020B0604030504040204" pitchFamily="50" charset="-128"/>
              </a:rPr>
              <a:t>アダプター</a:t>
            </a:r>
            <a:r>
              <a:rPr kumimoji="1" lang="ja-JP" altLang="en-US" sz="1100" dirty="0">
                <a:latin typeface="Meiryo UI" panose="020B0604030504040204" pitchFamily="50" charset="-128"/>
                <a:ea typeface="Meiryo UI" panose="020B0604030504040204" pitchFamily="50" charset="-128"/>
              </a:rPr>
              <a:t>および</a:t>
            </a:r>
            <a:r>
              <a:rPr kumimoji="1" lang="ja-JP" altLang="en-US" sz="1600" dirty="0">
                <a:latin typeface="Meiryo UI" panose="020B0604030504040204" pitchFamily="50" charset="-128"/>
                <a:ea typeface="Meiryo UI" panose="020B0604030504040204" pitchFamily="50" charset="-128"/>
              </a:rPr>
              <a:t>マウス</a:t>
            </a:r>
            <a:r>
              <a:rPr kumimoji="1" lang="ja-JP" altLang="en-US" sz="1100" dirty="0">
                <a:latin typeface="Meiryo UI" panose="020B0604030504040204" pitchFamily="50" charset="-128"/>
                <a:ea typeface="Meiryo UI" panose="020B0604030504040204" pitchFamily="50" charset="-128"/>
              </a:rPr>
              <a:t>など</a:t>
            </a:r>
            <a:endParaRPr kumimoji="1" lang="ja-JP" altLang="en-US" dirty="0">
              <a:latin typeface="Meiryo UI" panose="020B0604030504040204" pitchFamily="50" charset="-128"/>
              <a:ea typeface="Meiryo UI" panose="020B0604030504040204" pitchFamily="50" charset="-128"/>
            </a:endParaRPr>
          </a:p>
        </p:txBody>
      </p:sp>
      <p:sp>
        <p:nvSpPr>
          <p:cNvPr id="37" name="テキスト ボックス 36">
            <a:extLst>
              <a:ext uri="{FF2B5EF4-FFF2-40B4-BE49-F238E27FC236}">
                <a16:creationId xmlns:a16="http://schemas.microsoft.com/office/drawing/2014/main" id="{30B523D5-29C0-B37F-C5B1-0F88CC9E6A01}"/>
              </a:ext>
            </a:extLst>
          </p:cNvPr>
          <p:cNvSpPr txBox="1"/>
          <p:nvPr/>
        </p:nvSpPr>
        <p:spPr>
          <a:xfrm>
            <a:off x="2455730" y="4328771"/>
            <a:ext cx="3947946" cy="1446550"/>
          </a:xfrm>
          <a:prstGeom prst="rect">
            <a:avLst/>
          </a:prstGeom>
          <a:noFill/>
          <a:ln>
            <a:noFill/>
            <a:prstDash val="lgDashDot"/>
          </a:ln>
        </p:spPr>
        <p:txBody>
          <a:bodyPr wrap="square">
            <a:spAutoFit/>
          </a:bodyPr>
          <a:lstStyle/>
          <a:p>
            <a:r>
              <a:rPr lang="ja-JP" altLang="en-US" sz="1600" b="1" i="0" u="none" strike="noStrike" baseline="0" dirty="0">
                <a:solidFill>
                  <a:schemeClr val="accent1">
                    <a:lumMod val="75000"/>
                  </a:schemeClr>
                </a:solidFill>
                <a:latin typeface="游ゴシック" panose="020B0400000000000000" pitchFamily="50" charset="-128"/>
                <a:ea typeface="游ゴシック" panose="020B0400000000000000" pitchFamily="50" charset="-128"/>
              </a:rPr>
              <a:t>✓</a:t>
            </a:r>
            <a:r>
              <a:rPr lang="ja-JP" altLang="en-US" sz="1400" b="1" i="0" u="none" strike="noStrike" baseline="0" dirty="0">
                <a:solidFill>
                  <a:srgbClr val="000000"/>
                </a:solidFill>
                <a:latin typeface="游ゴシック" panose="020B0400000000000000" pitchFamily="50" charset="-128"/>
                <a:ea typeface="游ゴシック" panose="020B0400000000000000" pitchFamily="50" charset="-128"/>
              </a:rPr>
              <a:t> </a:t>
            </a:r>
            <a:r>
              <a:rPr lang="en-US" altLang="ja-JP" sz="1400" b="1" i="0" u="none" strike="noStrike" baseline="0" dirty="0">
                <a:solidFill>
                  <a:srgbClr val="000000"/>
                </a:solidFill>
                <a:latin typeface="游ゴシック" panose="020B0400000000000000" pitchFamily="50" charset="-128"/>
                <a:ea typeface="游ゴシック" panose="020B0400000000000000" pitchFamily="50" charset="-128"/>
              </a:rPr>
              <a:t>40</a:t>
            </a:r>
            <a:r>
              <a:rPr lang="ja-JP" altLang="en-US" sz="1400" b="1" i="0" u="none" strike="noStrike" baseline="0" dirty="0">
                <a:solidFill>
                  <a:srgbClr val="000000"/>
                </a:solidFill>
                <a:latin typeface="游ゴシック" panose="020B0400000000000000" pitchFamily="50" charset="-128"/>
                <a:ea typeface="游ゴシック" panose="020B0400000000000000" pitchFamily="50" charset="-128"/>
              </a:rPr>
              <a:t>歳以下</a:t>
            </a:r>
            <a:endParaRPr lang="en-US" altLang="ja-JP" sz="1400" b="1" dirty="0">
              <a:solidFill>
                <a:srgbClr val="000000"/>
              </a:solidFill>
              <a:latin typeface="游ゴシック" panose="020B0400000000000000" pitchFamily="50" charset="-128"/>
              <a:ea typeface="游ゴシック" panose="020B0400000000000000" pitchFamily="50" charset="-128"/>
            </a:endParaRPr>
          </a:p>
          <a:p>
            <a:r>
              <a:rPr lang="ja-JP" altLang="en-US" sz="1600" b="1" dirty="0">
                <a:solidFill>
                  <a:schemeClr val="accent1">
                    <a:lumMod val="75000"/>
                  </a:schemeClr>
                </a:solidFill>
                <a:latin typeface="游ゴシック" panose="020B0400000000000000" pitchFamily="50" charset="-128"/>
                <a:ea typeface="游ゴシック" panose="020B0400000000000000" pitchFamily="50" charset="-128"/>
              </a:rPr>
              <a:t>✓</a:t>
            </a:r>
            <a:r>
              <a:rPr lang="ja-JP" altLang="en-US" sz="1400" b="1" dirty="0">
                <a:solidFill>
                  <a:srgbClr val="000000"/>
                </a:solidFill>
                <a:latin typeface="游ゴシック" panose="020B0400000000000000" pitchFamily="50" charset="-128"/>
                <a:ea typeface="游ゴシック" panose="020B0400000000000000" pitchFamily="50" charset="-128"/>
              </a:rPr>
              <a:t> </a:t>
            </a:r>
            <a:r>
              <a:rPr lang="ja-JP" altLang="en-US" sz="1400" b="1" i="0" u="none" strike="noStrike" baseline="0" dirty="0">
                <a:solidFill>
                  <a:srgbClr val="000000"/>
                </a:solidFill>
                <a:latin typeface="游ゴシック" panose="020B0400000000000000" pitchFamily="50" charset="-128"/>
                <a:ea typeface="游ゴシック" panose="020B0400000000000000" pitchFamily="50" charset="-128"/>
              </a:rPr>
              <a:t>日本血栓止血学会会員</a:t>
            </a:r>
            <a:endParaRPr lang="en-US" altLang="ja-JP" sz="1400" b="1" dirty="0">
              <a:solidFill>
                <a:srgbClr val="000000"/>
              </a:solidFill>
              <a:latin typeface="游ゴシック" panose="020B0400000000000000" pitchFamily="50" charset="-128"/>
              <a:ea typeface="游ゴシック" panose="020B0400000000000000" pitchFamily="50" charset="-128"/>
            </a:endParaRPr>
          </a:p>
          <a:p>
            <a:endParaRPr lang="en-US" altLang="ja-JP" sz="1400" b="0" i="0" u="none" strike="noStrike" baseline="0" dirty="0">
              <a:solidFill>
                <a:srgbClr val="000000"/>
              </a:solidFill>
              <a:latin typeface="游ゴシック" panose="020B0400000000000000" pitchFamily="50" charset="-128"/>
              <a:ea typeface="游ゴシック" panose="020B0400000000000000" pitchFamily="50" charset="-128"/>
            </a:endParaRPr>
          </a:p>
          <a:p>
            <a:r>
              <a:rPr lang="en-US" altLang="ja-JP" sz="1400" dirty="0">
                <a:solidFill>
                  <a:srgbClr val="C00000"/>
                </a:solidFill>
                <a:latin typeface="游ゴシック" panose="020B0400000000000000" pitchFamily="50" charset="-128"/>
                <a:ea typeface="游ゴシック" panose="020B0400000000000000" pitchFamily="50" charset="-128"/>
              </a:rPr>
              <a:t>※</a:t>
            </a:r>
            <a:r>
              <a:rPr lang="ja-JP" altLang="en-US" sz="1400" b="0" i="0" u="none" strike="noStrike" baseline="0" dirty="0">
                <a:solidFill>
                  <a:srgbClr val="C00000"/>
                </a:solidFill>
                <a:latin typeface="游ゴシック" panose="020B0400000000000000" pitchFamily="50" charset="-128"/>
                <a:ea typeface="游ゴシック" panose="020B0400000000000000" pitchFamily="50" charset="-128"/>
              </a:rPr>
              <a:t>応募者多数の場合は</a:t>
            </a:r>
            <a:r>
              <a:rPr lang="en-US" altLang="ja-JP" sz="1400" b="0" i="0" u="none" strike="noStrike" baseline="0" dirty="0">
                <a:solidFill>
                  <a:srgbClr val="C00000"/>
                </a:solidFill>
                <a:latin typeface="游ゴシック" panose="020B0400000000000000" pitchFamily="50" charset="-128"/>
                <a:ea typeface="游ゴシック" panose="020B0400000000000000" pitchFamily="50" charset="-128"/>
              </a:rPr>
              <a:t>1</a:t>
            </a:r>
            <a:r>
              <a:rPr lang="ja-JP" altLang="en-US" sz="1400" b="0" i="0" u="none" strike="noStrike" baseline="0" dirty="0">
                <a:solidFill>
                  <a:srgbClr val="C00000"/>
                </a:solidFill>
                <a:latin typeface="游ゴシック" panose="020B0400000000000000" pitchFamily="50" charset="-128"/>
                <a:ea typeface="游ゴシック" panose="020B0400000000000000" pitchFamily="50" charset="-128"/>
              </a:rPr>
              <a:t>～</a:t>
            </a:r>
            <a:r>
              <a:rPr lang="en-US" altLang="ja-JP" sz="1400" b="0" i="0" u="none" strike="noStrike" baseline="0" dirty="0">
                <a:solidFill>
                  <a:srgbClr val="C00000"/>
                </a:solidFill>
                <a:latin typeface="游ゴシック" panose="020B0400000000000000" pitchFamily="50" charset="-128"/>
                <a:ea typeface="游ゴシック" panose="020B0400000000000000" pitchFamily="50" charset="-128"/>
              </a:rPr>
              <a:t>5</a:t>
            </a:r>
            <a:r>
              <a:rPr lang="ja-JP" altLang="en-US" sz="1400" b="0" i="0" u="none" strike="noStrike" baseline="0" dirty="0">
                <a:solidFill>
                  <a:srgbClr val="C00000"/>
                </a:solidFill>
                <a:latin typeface="游ゴシック" panose="020B0400000000000000" pitchFamily="50" charset="-128"/>
                <a:ea typeface="游ゴシック" panose="020B0400000000000000" pitchFamily="50" charset="-128"/>
              </a:rPr>
              <a:t>本程度の英文原著論文の執筆経験がある応募者</a:t>
            </a:r>
            <a:r>
              <a:rPr lang="en-US" altLang="ja-JP" sz="1400" b="0" i="0" u="none" strike="noStrike" baseline="0" dirty="0">
                <a:solidFill>
                  <a:srgbClr val="C00000"/>
                </a:solidFill>
                <a:latin typeface="游ゴシック" panose="020B0400000000000000" pitchFamily="50" charset="-128"/>
                <a:ea typeface="游ゴシック" panose="020B0400000000000000" pitchFamily="50" charset="-128"/>
              </a:rPr>
              <a:t>(</a:t>
            </a:r>
            <a:r>
              <a:rPr lang="ja-JP" altLang="en-US" sz="1400" b="0" i="0" u="none" strike="noStrike" baseline="0" dirty="0">
                <a:solidFill>
                  <a:srgbClr val="C00000"/>
                </a:solidFill>
                <a:latin typeface="游ゴシック" panose="020B0400000000000000" pitchFamily="50" charset="-128"/>
                <a:ea typeface="游ゴシック" panose="020B0400000000000000" pitchFamily="50" charset="-128"/>
              </a:rPr>
              <a:t>研究スタートアップの方）を優先することがあります。</a:t>
            </a:r>
            <a:r>
              <a:rPr lang="ja-JP" altLang="en-US" sz="1400" b="0" i="0" u="none" strike="noStrike" baseline="0" dirty="0">
                <a:solidFill>
                  <a:srgbClr val="000000"/>
                </a:solidFill>
                <a:latin typeface="游ゴシック" panose="020B0400000000000000" pitchFamily="50" charset="-128"/>
                <a:ea typeface="游ゴシック" panose="020B0400000000000000" pitchFamily="50" charset="-128"/>
              </a:rPr>
              <a:t>	</a:t>
            </a:r>
          </a:p>
        </p:txBody>
      </p:sp>
      <p:sp>
        <p:nvSpPr>
          <p:cNvPr id="39" name="テキスト ボックス 38">
            <a:extLst>
              <a:ext uri="{FF2B5EF4-FFF2-40B4-BE49-F238E27FC236}">
                <a16:creationId xmlns:a16="http://schemas.microsoft.com/office/drawing/2014/main" id="{088D741C-4E3A-4363-5F99-A1F04BAC71FE}"/>
              </a:ext>
            </a:extLst>
          </p:cNvPr>
          <p:cNvSpPr txBox="1"/>
          <p:nvPr/>
        </p:nvSpPr>
        <p:spPr>
          <a:xfrm>
            <a:off x="1627909" y="8264333"/>
            <a:ext cx="5275745" cy="923330"/>
          </a:xfrm>
          <a:prstGeom prst="rect">
            <a:avLst/>
          </a:prstGeom>
          <a:noFill/>
        </p:spPr>
        <p:txBody>
          <a:bodyPr wrap="square" rtlCol="0">
            <a:spAutoFit/>
          </a:bodyPr>
          <a:lstStyle/>
          <a:p>
            <a:r>
              <a:rPr kumimoji="1" lang="en-US" altLang="ja-JP" dirty="0">
                <a:latin typeface="Meiryo UI" panose="020B0604030504040204" pitchFamily="50" charset="-128"/>
                <a:ea typeface="Meiryo UI" panose="020B0604030504040204" pitchFamily="50" charset="-128"/>
              </a:rPr>
              <a:t>QR</a:t>
            </a:r>
            <a:r>
              <a:rPr kumimoji="1" lang="ja-JP" altLang="en-US" dirty="0">
                <a:latin typeface="Meiryo UI" panose="020B0604030504040204" pitchFamily="50" charset="-128"/>
                <a:ea typeface="Meiryo UI" panose="020B0604030504040204" pitchFamily="50" charset="-128"/>
              </a:rPr>
              <a:t>コード </a:t>
            </a:r>
            <a:r>
              <a:rPr kumimoji="1" lang="en-US" altLang="ja-JP" dirty="0">
                <a:latin typeface="Meiryo UI" panose="020B0604030504040204" pitchFamily="50" charset="-128"/>
                <a:ea typeface="Meiryo UI" panose="020B0604030504040204" pitchFamily="50" charset="-128"/>
              </a:rPr>
              <a:t>or </a:t>
            </a:r>
            <a:r>
              <a:rPr kumimoji="1" lang="ja-JP" altLang="en-US" dirty="0">
                <a:latin typeface="Meiryo UI" panose="020B0604030504040204" pitchFamily="50" charset="-128"/>
                <a:ea typeface="Meiryo UI" panose="020B0604030504040204" pitchFamily="50" charset="-128"/>
              </a:rPr>
              <a:t>下記</a:t>
            </a:r>
            <a:r>
              <a:rPr kumimoji="1" lang="en-US" altLang="ja-JP" dirty="0">
                <a:latin typeface="Meiryo UI" panose="020B0604030504040204" pitchFamily="50" charset="-128"/>
                <a:ea typeface="Meiryo UI" panose="020B0604030504040204" pitchFamily="50" charset="-128"/>
              </a:rPr>
              <a:t>URL</a:t>
            </a:r>
            <a:r>
              <a:rPr kumimoji="1" lang="ja-JP" altLang="en-US" dirty="0">
                <a:latin typeface="Meiryo UI" panose="020B0604030504040204" pitchFamily="50" charset="-128"/>
                <a:ea typeface="Meiryo UI" panose="020B0604030504040204" pitchFamily="50" charset="-128"/>
              </a:rPr>
              <a:t>のフォームからお申込み下さい。</a:t>
            </a:r>
            <a:r>
              <a:rPr kumimoji="1" lang="en-US" altLang="ja-JP" dirty="0">
                <a:latin typeface="Meiryo UI" panose="020B0604030504040204" pitchFamily="50" charset="-128"/>
                <a:ea typeface="Meiryo UI" panose="020B0604030504040204" pitchFamily="50" charset="-128"/>
              </a:rPr>
              <a:t> </a:t>
            </a:r>
            <a:r>
              <a:rPr kumimoji="1" lang="en-US" altLang="ja-JP" dirty="0">
                <a:solidFill>
                  <a:srgbClr val="399DCF"/>
                </a:solidFill>
                <a:latin typeface="Meiryo UI" panose="020B0604030504040204" pitchFamily="50" charset="-128"/>
                <a:ea typeface="Meiryo UI" panose="020B0604030504040204" pitchFamily="50" charset="-128"/>
                <a:hlinkClick r:id="rId2"/>
              </a:rPr>
              <a:t>https://forms.gle/C5BQjvKmeYf49Lhr9</a:t>
            </a:r>
            <a:endParaRPr kumimoji="1" lang="en-US" altLang="ja-JP" dirty="0">
              <a:solidFill>
                <a:srgbClr val="399DCF"/>
              </a:solidFill>
              <a:latin typeface="Meiryo UI" panose="020B0604030504040204" pitchFamily="50" charset="-128"/>
              <a:ea typeface="Meiryo UI" panose="020B0604030504040204" pitchFamily="50" charset="-128"/>
            </a:endParaRPr>
          </a:p>
          <a:p>
            <a:r>
              <a:rPr kumimoji="1" lang="ja-JP" altLang="en-US" dirty="0">
                <a:solidFill>
                  <a:srgbClr val="FF0000"/>
                </a:solidFill>
                <a:latin typeface="Meiryo UI" panose="020B0604030504040204" pitchFamily="50" charset="-128"/>
                <a:ea typeface="Meiryo UI" panose="020B0604030504040204" pitchFamily="50" charset="-128"/>
              </a:rPr>
              <a:t>申し込み締め切り　</a:t>
            </a:r>
            <a:r>
              <a:rPr kumimoji="1" lang="en-US" altLang="ja-JP" dirty="0">
                <a:solidFill>
                  <a:srgbClr val="FF0000"/>
                </a:solidFill>
                <a:latin typeface="Meiryo UI" panose="020B0604030504040204" pitchFamily="50" charset="-128"/>
                <a:ea typeface="Meiryo UI" panose="020B0604030504040204" pitchFamily="50" charset="-128"/>
              </a:rPr>
              <a:t>2023</a:t>
            </a:r>
            <a:r>
              <a:rPr kumimoji="1" lang="ja-JP" altLang="en-US" dirty="0">
                <a:solidFill>
                  <a:srgbClr val="FF0000"/>
                </a:solidFill>
                <a:latin typeface="Meiryo UI" panose="020B0604030504040204" pitchFamily="50" charset="-128"/>
                <a:ea typeface="Meiryo UI" panose="020B0604030504040204" pitchFamily="50" charset="-128"/>
              </a:rPr>
              <a:t>年</a:t>
            </a:r>
            <a:r>
              <a:rPr kumimoji="1" lang="en-US" altLang="ja-JP" dirty="0">
                <a:solidFill>
                  <a:srgbClr val="FF0000"/>
                </a:solidFill>
                <a:latin typeface="Meiryo UI" panose="020B0604030504040204" pitchFamily="50" charset="-128"/>
                <a:ea typeface="Meiryo UI" panose="020B0604030504040204" pitchFamily="50" charset="-128"/>
              </a:rPr>
              <a:t>7</a:t>
            </a:r>
            <a:r>
              <a:rPr kumimoji="1" lang="ja-JP" altLang="en-US" dirty="0">
                <a:solidFill>
                  <a:srgbClr val="FF0000"/>
                </a:solidFill>
                <a:latin typeface="Meiryo UI" panose="020B0604030504040204" pitchFamily="50" charset="-128"/>
                <a:ea typeface="Meiryo UI" panose="020B0604030504040204" pitchFamily="50" charset="-128"/>
              </a:rPr>
              <a:t>月</a:t>
            </a:r>
            <a:r>
              <a:rPr kumimoji="1" lang="en-US" altLang="ja-JP" dirty="0">
                <a:solidFill>
                  <a:srgbClr val="FF0000"/>
                </a:solidFill>
                <a:latin typeface="Meiryo UI" panose="020B0604030504040204" pitchFamily="50" charset="-128"/>
                <a:ea typeface="Meiryo UI" panose="020B0604030504040204" pitchFamily="50" charset="-128"/>
              </a:rPr>
              <a:t>31</a:t>
            </a:r>
            <a:r>
              <a:rPr kumimoji="1" lang="ja-JP" altLang="en-US" dirty="0">
                <a:solidFill>
                  <a:srgbClr val="FF0000"/>
                </a:solidFill>
                <a:latin typeface="Meiryo UI" panose="020B0604030504040204" pitchFamily="50" charset="-128"/>
                <a:ea typeface="Meiryo UI" panose="020B0604030504040204" pitchFamily="50" charset="-128"/>
              </a:rPr>
              <a:t>日</a:t>
            </a:r>
          </a:p>
        </p:txBody>
      </p:sp>
      <p:sp>
        <p:nvSpPr>
          <p:cNvPr id="45" name="テキスト ボックス 44">
            <a:extLst>
              <a:ext uri="{FF2B5EF4-FFF2-40B4-BE49-F238E27FC236}">
                <a16:creationId xmlns:a16="http://schemas.microsoft.com/office/drawing/2014/main" id="{AAED85D1-89B1-A559-DCF3-044E7918361A}"/>
              </a:ext>
            </a:extLst>
          </p:cNvPr>
          <p:cNvSpPr txBox="1"/>
          <p:nvPr/>
        </p:nvSpPr>
        <p:spPr>
          <a:xfrm>
            <a:off x="1627909" y="9133957"/>
            <a:ext cx="4733993" cy="769441"/>
          </a:xfrm>
          <a:prstGeom prst="rect">
            <a:avLst/>
          </a:prstGeom>
          <a:noFill/>
        </p:spPr>
        <p:txBody>
          <a:bodyPr wrap="square" rtlCol="0">
            <a:spAutoFit/>
          </a:bodyPr>
          <a:lstStyle/>
          <a:p>
            <a:r>
              <a:rPr kumimoji="1" lang="ja-JP" altLang="en-US" sz="2000" dirty="0">
                <a:latin typeface="Meiryo UI" panose="020B0604030504040204" pitchFamily="50" charset="-128"/>
                <a:ea typeface="Meiryo UI" panose="020B0604030504040204" pitchFamily="50" charset="-128"/>
              </a:rPr>
              <a:t>日本血栓止血学会事務局</a:t>
            </a:r>
            <a:endParaRPr kumimoji="1" lang="en-US" altLang="ja-JP" sz="2000" dirty="0">
              <a:latin typeface="Meiryo UI" panose="020B0604030504040204" pitchFamily="50" charset="-128"/>
              <a:ea typeface="Meiryo UI" panose="020B0604030504040204" pitchFamily="50" charset="-128"/>
            </a:endParaRPr>
          </a:p>
          <a:p>
            <a:r>
              <a:rPr lang="en-US" altLang="ja-JP" sz="1200" b="0" i="0" dirty="0">
                <a:effectLst/>
                <a:latin typeface="Meiryo UI" panose="020B0604030504040204" pitchFamily="50" charset="-128"/>
                <a:ea typeface="Meiryo UI" panose="020B0604030504040204" pitchFamily="50" charset="-128"/>
              </a:rPr>
              <a:t>112-0013 </a:t>
            </a:r>
            <a:r>
              <a:rPr lang="ja-JP" altLang="en-US" sz="1200" b="0" i="0" dirty="0">
                <a:effectLst/>
                <a:latin typeface="Meiryo UI" panose="020B0604030504040204" pitchFamily="50" charset="-128"/>
                <a:ea typeface="Meiryo UI" panose="020B0604030504040204" pitchFamily="50" charset="-128"/>
              </a:rPr>
              <a:t>東京都文京区音羽</a:t>
            </a:r>
            <a:r>
              <a:rPr lang="en-US" altLang="ja-JP" sz="1200" b="0" i="0" dirty="0">
                <a:effectLst/>
                <a:latin typeface="Meiryo UI" panose="020B0604030504040204" pitchFamily="50" charset="-128"/>
                <a:ea typeface="Meiryo UI" panose="020B0604030504040204" pitchFamily="50" charset="-128"/>
              </a:rPr>
              <a:t>1-15-12 </a:t>
            </a:r>
            <a:r>
              <a:rPr lang="ja-JP" altLang="en-US" sz="1200" b="0" i="0" dirty="0">
                <a:effectLst/>
                <a:latin typeface="Meiryo UI" panose="020B0604030504040204" pitchFamily="50" charset="-128"/>
                <a:ea typeface="Meiryo UI" panose="020B0604030504040204" pitchFamily="50" charset="-128"/>
              </a:rPr>
              <a:t>アルス音羽</a:t>
            </a:r>
            <a:r>
              <a:rPr lang="en-US" altLang="ja-JP" sz="1200" b="0" i="0" dirty="0">
                <a:effectLst/>
                <a:latin typeface="Meiryo UI" panose="020B0604030504040204" pitchFamily="50" charset="-128"/>
                <a:ea typeface="Meiryo UI" panose="020B0604030504040204" pitchFamily="50" charset="-128"/>
              </a:rPr>
              <a:t>707</a:t>
            </a:r>
            <a:br>
              <a:rPr lang="ja-JP" altLang="en-US" sz="1200" dirty="0">
                <a:latin typeface="Meiryo UI" panose="020B0604030504040204" pitchFamily="50" charset="-128"/>
                <a:ea typeface="Meiryo UI" panose="020B0604030504040204" pitchFamily="50" charset="-128"/>
              </a:rPr>
            </a:br>
            <a:r>
              <a:rPr lang="ja-JP" altLang="en-US" sz="1200" dirty="0">
                <a:latin typeface="Meiryo UI" panose="020B0604030504040204" pitchFamily="50" charset="-128"/>
                <a:ea typeface="Meiryo UI" panose="020B0604030504040204" pitchFamily="50" charset="-128"/>
              </a:rPr>
              <a:t>お問い合わせ</a:t>
            </a:r>
            <a:r>
              <a:rPr lang="en-US" altLang="ja-JP" sz="1200" dirty="0">
                <a:latin typeface="Meiryo UI" panose="020B0604030504040204" pitchFamily="50" charset="-128"/>
                <a:ea typeface="Meiryo UI" panose="020B0604030504040204" pitchFamily="50" charset="-128"/>
              </a:rPr>
              <a:t>: jsthice2023</a:t>
            </a:r>
            <a:r>
              <a:rPr lang="en-US" altLang="ja-JP" sz="1200" b="0" i="0" dirty="0">
                <a:effectLst/>
                <a:latin typeface="Meiryo UI" panose="020B0604030504040204" pitchFamily="50" charset="-128"/>
                <a:ea typeface="Meiryo UI" panose="020B0604030504040204" pitchFamily="50" charset="-128"/>
              </a:rPr>
              <a:t>@gmail.com</a:t>
            </a:r>
            <a:endParaRPr kumimoji="1" lang="ja-JP" altLang="en-US" sz="1200" dirty="0">
              <a:latin typeface="Meiryo UI" panose="020B0604030504040204" pitchFamily="50" charset="-128"/>
              <a:ea typeface="Meiryo UI" panose="020B0604030504040204" pitchFamily="50" charset="-128"/>
            </a:endParaRPr>
          </a:p>
        </p:txBody>
      </p:sp>
      <p:pic>
        <p:nvPicPr>
          <p:cNvPr id="1030" name="Picture 6" descr="第44回日本血栓止血学会学術集会">
            <a:extLst>
              <a:ext uri="{FF2B5EF4-FFF2-40B4-BE49-F238E27FC236}">
                <a16:creationId xmlns:a16="http://schemas.microsoft.com/office/drawing/2014/main" id="{86F6CCE4-401C-570B-961A-41AE6B9F223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6775" y="9220422"/>
            <a:ext cx="1034324" cy="586472"/>
          </a:xfrm>
          <a:prstGeom prst="rect">
            <a:avLst/>
          </a:prstGeom>
          <a:noFill/>
          <a:extLst>
            <a:ext uri="{909E8E84-426E-40DD-AFC4-6F175D3DCCD1}">
              <a14:hiddenFill xmlns:a14="http://schemas.microsoft.com/office/drawing/2010/main">
                <a:solidFill>
                  <a:srgbClr val="FFFFFF"/>
                </a:solidFill>
              </a14:hiddenFill>
            </a:ext>
          </a:extLst>
        </p:spPr>
      </p:pic>
      <p:pic>
        <p:nvPicPr>
          <p:cNvPr id="3" name="図 2">
            <a:extLst>
              <a:ext uri="{FF2B5EF4-FFF2-40B4-BE49-F238E27FC236}">
                <a16:creationId xmlns:a16="http://schemas.microsoft.com/office/drawing/2014/main" id="{C680B502-331C-253A-375B-0449B230F2A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2478" y="8984432"/>
            <a:ext cx="784366" cy="784366"/>
          </a:xfrm>
          <a:prstGeom prst="rect">
            <a:avLst/>
          </a:prstGeom>
        </p:spPr>
      </p:pic>
      <p:cxnSp>
        <p:nvCxnSpPr>
          <p:cNvPr id="10" name="直線コネクタ 9">
            <a:extLst>
              <a:ext uri="{FF2B5EF4-FFF2-40B4-BE49-F238E27FC236}">
                <a16:creationId xmlns:a16="http://schemas.microsoft.com/office/drawing/2014/main" id="{714E0072-1EDA-F96A-AA02-E39ED42BA62D}"/>
              </a:ext>
            </a:extLst>
          </p:cNvPr>
          <p:cNvCxnSpPr>
            <a:cxnSpLocks/>
          </p:cNvCxnSpPr>
          <p:nvPr/>
        </p:nvCxnSpPr>
        <p:spPr>
          <a:xfrm>
            <a:off x="2363326" y="3345757"/>
            <a:ext cx="4363518"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sp>
        <p:nvSpPr>
          <p:cNvPr id="36" name="テキスト ボックス 35">
            <a:extLst>
              <a:ext uri="{FF2B5EF4-FFF2-40B4-BE49-F238E27FC236}">
                <a16:creationId xmlns:a16="http://schemas.microsoft.com/office/drawing/2014/main" id="{29E86684-246D-E7BD-91C3-FC601D95335C}"/>
              </a:ext>
            </a:extLst>
          </p:cNvPr>
          <p:cNvSpPr txBox="1"/>
          <p:nvPr/>
        </p:nvSpPr>
        <p:spPr>
          <a:xfrm>
            <a:off x="3647926" y="4083179"/>
            <a:ext cx="1619393" cy="315588"/>
          </a:xfrm>
          <a:prstGeom prst="rect">
            <a:avLst/>
          </a:prstGeom>
          <a:noFill/>
          <a:ln>
            <a:noFill/>
            <a:prstDash val="dashDot"/>
          </a:ln>
        </p:spPr>
        <p:txBody>
          <a:bodyPr wrap="square" rtlCol="0">
            <a:spAutoFit/>
          </a:bodyPr>
          <a:lstStyle/>
          <a:p>
            <a:pPr algn="ctr"/>
            <a:r>
              <a:rPr lang="ja-JP" altLang="en-US" sz="1400" b="1" kern="100" dirty="0">
                <a:solidFill>
                  <a:srgbClr val="399DCF"/>
                </a:solidFill>
                <a:effectLst/>
                <a:latin typeface="Meiryo UI" panose="020B0604030504040204" pitchFamily="50" charset="-128"/>
                <a:ea typeface="Meiryo UI" panose="020B0604030504040204" pitchFamily="50" charset="-128"/>
                <a:cs typeface="Times New Roman" panose="02020603050405020304" pitchFamily="18" charset="0"/>
              </a:rPr>
              <a:t>！ 参加資格 ！</a:t>
            </a:r>
            <a:endParaRPr lang="ja-JP" altLang="ja-JP" sz="1400" b="1" kern="100" dirty="0">
              <a:solidFill>
                <a:srgbClr val="399DCF"/>
              </a:solidFill>
              <a:effectLst/>
              <a:latin typeface="Meiryo UI" panose="020B0604030504040204" pitchFamily="50" charset="-128"/>
              <a:ea typeface="Meiryo UI" panose="020B0604030504040204" pitchFamily="50" charset="-128"/>
              <a:cs typeface="Times New Roman" panose="02020603050405020304" pitchFamily="18" charset="0"/>
            </a:endParaRPr>
          </a:p>
        </p:txBody>
      </p:sp>
      <p:cxnSp>
        <p:nvCxnSpPr>
          <p:cNvPr id="43" name="直線コネクタ 42">
            <a:extLst>
              <a:ext uri="{FF2B5EF4-FFF2-40B4-BE49-F238E27FC236}">
                <a16:creationId xmlns:a16="http://schemas.microsoft.com/office/drawing/2014/main" id="{E2EABA44-E648-8DE7-A40E-E46A12A32959}"/>
              </a:ext>
            </a:extLst>
          </p:cNvPr>
          <p:cNvCxnSpPr>
            <a:cxnSpLocks/>
            <a:endCxn id="36" idx="1"/>
          </p:cNvCxnSpPr>
          <p:nvPr/>
        </p:nvCxnSpPr>
        <p:spPr>
          <a:xfrm>
            <a:off x="2551176" y="4240973"/>
            <a:ext cx="1096750" cy="0"/>
          </a:xfrm>
          <a:prstGeom prst="line">
            <a:avLst/>
          </a:prstGeom>
          <a:ln w="44450" cmpd="dbl">
            <a:solidFill>
              <a:srgbClr val="399DCF"/>
            </a:solidFill>
          </a:ln>
        </p:spPr>
        <p:style>
          <a:lnRef idx="1">
            <a:schemeClr val="accent1"/>
          </a:lnRef>
          <a:fillRef idx="0">
            <a:schemeClr val="accent1"/>
          </a:fillRef>
          <a:effectRef idx="0">
            <a:schemeClr val="accent1"/>
          </a:effectRef>
          <a:fontRef idx="minor">
            <a:schemeClr val="tx1"/>
          </a:fontRef>
        </p:style>
      </p:cxnSp>
      <p:cxnSp>
        <p:nvCxnSpPr>
          <p:cNvPr id="47" name="直線コネクタ 46">
            <a:extLst>
              <a:ext uri="{FF2B5EF4-FFF2-40B4-BE49-F238E27FC236}">
                <a16:creationId xmlns:a16="http://schemas.microsoft.com/office/drawing/2014/main" id="{A33143E0-A0FB-91BA-7EC8-651D05A4763D}"/>
              </a:ext>
            </a:extLst>
          </p:cNvPr>
          <p:cNvCxnSpPr>
            <a:cxnSpLocks/>
          </p:cNvCxnSpPr>
          <p:nvPr/>
        </p:nvCxnSpPr>
        <p:spPr>
          <a:xfrm>
            <a:off x="5267319" y="4241479"/>
            <a:ext cx="1058259" cy="0"/>
          </a:xfrm>
          <a:prstGeom prst="line">
            <a:avLst/>
          </a:prstGeom>
          <a:ln w="44450" cmpd="dbl">
            <a:solidFill>
              <a:srgbClr val="399DCF"/>
            </a:solidFill>
          </a:ln>
        </p:spPr>
        <p:style>
          <a:lnRef idx="1">
            <a:schemeClr val="accent1"/>
          </a:lnRef>
          <a:fillRef idx="0">
            <a:schemeClr val="accent1"/>
          </a:fillRef>
          <a:effectRef idx="0">
            <a:schemeClr val="accent1"/>
          </a:effectRef>
          <a:fontRef idx="minor">
            <a:schemeClr val="tx1"/>
          </a:fontRef>
        </p:style>
      </p:cxnSp>
      <p:sp>
        <p:nvSpPr>
          <p:cNvPr id="51" name="正方形/長方形 50">
            <a:extLst>
              <a:ext uri="{FF2B5EF4-FFF2-40B4-BE49-F238E27FC236}">
                <a16:creationId xmlns:a16="http://schemas.microsoft.com/office/drawing/2014/main" id="{72B350FD-9B6A-E1EC-5C2D-40392CFDF9A7}"/>
              </a:ext>
            </a:extLst>
          </p:cNvPr>
          <p:cNvSpPr/>
          <p:nvPr/>
        </p:nvSpPr>
        <p:spPr>
          <a:xfrm>
            <a:off x="364709" y="5836986"/>
            <a:ext cx="721657" cy="465319"/>
          </a:xfrm>
          <a:prstGeom prst="rect">
            <a:avLst/>
          </a:prstGeom>
          <a:solidFill>
            <a:srgbClr val="399D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日程</a:t>
            </a:r>
          </a:p>
        </p:txBody>
      </p:sp>
      <p:sp>
        <p:nvSpPr>
          <p:cNvPr id="52" name="正方形/長方形 51">
            <a:extLst>
              <a:ext uri="{FF2B5EF4-FFF2-40B4-BE49-F238E27FC236}">
                <a16:creationId xmlns:a16="http://schemas.microsoft.com/office/drawing/2014/main" id="{198430E9-E9C3-FE65-523E-BFB0A105B9DA}"/>
              </a:ext>
            </a:extLst>
          </p:cNvPr>
          <p:cNvSpPr/>
          <p:nvPr/>
        </p:nvSpPr>
        <p:spPr>
          <a:xfrm>
            <a:off x="364709" y="6484921"/>
            <a:ext cx="721657" cy="465319"/>
          </a:xfrm>
          <a:prstGeom prst="rect">
            <a:avLst/>
          </a:prstGeom>
          <a:solidFill>
            <a:srgbClr val="399D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会場</a:t>
            </a:r>
          </a:p>
        </p:txBody>
      </p:sp>
      <p:sp>
        <p:nvSpPr>
          <p:cNvPr id="53" name="正方形/長方形 52">
            <a:extLst>
              <a:ext uri="{FF2B5EF4-FFF2-40B4-BE49-F238E27FC236}">
                <a16:creationId xmlns:a16="http://schemas.microsoft.com/office/drawing/2014/main" id="{3D15D55F-922F-179D-3CAC-A7120D2F56DB}"/>
              </a:ext>
            </a:extLst>
          </p:cNvPr>
          <p:cNvSpPr/>
          <p:nvPr/>
        </p:nvSpPr>
        <p:spPr>
          <a:xfrm>
            <a:off x="364709" y="7178583"/>
            <a:ext cx="721657" cy="465319"/>
          </a:xfrm>
          <a:prstGeom prst="rect">
            <a:avLst/>
          </a:prstGeom>
          <a:solidFill>
            <a:srgbClr val="399D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定員</a:t>
            </a:r>
          </a:p>
        </p:txBody>
      </p:sp>
      <p:sp>
        <p:nvSpPr>
          <p:cNvPr id="54" name="正方形/長方形 53">
            <a:extLst>
              <a:ext uri="{FF2B5EF4-FFF2-40B4-BE49-F238E27FC236}">
                <a16:creationId xmlns:a16="http://schemas.microsoft.com/office/drawing/2014/main" id="{2A70DEF6-78E0-BFBA-3E18-82EED32D1171}"/>
              </a:ext>
            </a:extLst>
          </p:cNvPr>
          <p:cNvSpPr/>
          <p:nvPr/>
        </p:nvSpPr>
        <p:spPr>
          <a:xfrm>
            <a:off x="3253446" y="7178583"/>
            <a:ext cx="721657" cy="465319"/>
          </a:xfrm>
          <a:prstGeom prst="rect">
            <a:avLst/>
          </a:prstGeom>
          <a:solidFill>
            <a:srgbClr val="399D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費用</a:t>
            </a:r>
          </a:p>
        </p:txBody>
      </p:sp>
      <p:sp>
        <p:nvSpPr>
          <p:cNvPr id="55" name="正方形/長方形 54">
            <a:extLst>
              <a:ext uri="{FF2B5EF4-FFF2-40B4-BE49-F238E27FC236}">
                <a16:creationId xmlns:a16="http://schemas.microsoft.com/office/drawing/2014/main" id="{B318F83F-BA23-D0A9-C58C-8E91A5A3B409}"/>
              </a:ext>
            </a:extLst>
          </p:cNvPr>
          <p:cNvSpPr/>
          <p:nvPr/>
        </p:nvSpPr>
        <p:spPr>
          <a:xfrm>
            <a:off x="364709" y="7756572"/>
            <a:ext cx="721657" cy="465319"/>
          </a:xfrm>
          <a:prstGeom prst="rect">
            <a:avLst/>
          </a:prstGeom>
          <a:solidFill>
            <a:srgbClr val="399D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t>持参品</a:t>
            </a:r>
          </a:p>
        </p:txBody>
      </p:sp>
      <p:sp>
        <p:nvSpPr>
          <p:cNvPr id="56" name="正方形/長方形 55">
            <a:extLst>
              <a:ext uri="{FF2B5EF4-FFF2-40B4-BE49-F238E27FC236}">
                <a16:creationId xmlns:a16="http://schemas.microsoft.com/office/drawing/2014/main" id="{73C42E4D-B3DF-0C78-1405-06E04D237370}"/>
              </a:ext>
            </a:extLst>
          </p:cNvPr>
          <p:cNvSpPr/>
          <p:nvPr/>
        </p:nvSpPr>
        <p:spPr>
          <a:xfrm>
            <a:off x="364709" y="8465800"/>
            <a:ext cx="1263200" cy="584775"/>
          </a:xfrm>
          <a:prstGeom prst="rect">
            <a:avLst/>
          </a:prstGeom>
          <a:noFill/>
          <a:ln w="22225">
            <a:solidFill>
              <a:srgbClr val="399DC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rgbClr val="399DCF"/>
                </a:solidFill>
              </a:rPr>
              <a:t>お申込み</a:t>
            </a:r>
            <a:br>
              <a:rPr kumimoji="1" lang="en-US" altLang="ja-JP" sz="1400" b="1" dirty="0">
                <a:solidFill>
                  <a:srgbClr val="399DCF"/>
                </a:solidFill>
              </a:rPr>
            </a:br>
            <a:r>
              <a:rPr kumimoji="1" lang="ja-JP" altLang="en-US" sz="1400" b="1" dirty="0">
                <a:solidFill>
                  <a:srgbClr val="399DCF"/>
                </a:solidFill>
              </a:rPr>
              <a:t>お問い合わせ</a:t>
            </a:r>
          </a:p>
        </p:txBody>
      </p:sp>
      <p:pic>
        <p:nvPicPr>
          <p:cNvPr id="9" name="図 8">
            <a:extLst>
              <a:ext uri="{FF2B5EF4-FFF2-40B4-BE49-F238E27FC236}">
                <a16:creationId xmlns:a16="http://schemas.microsoft.com/office/drawing/2014/main" id="{94755C13-D3F1-BD2F-84D2-0E72695FFF2B}"/>
              </a:ext>
            </a:extLst>
          </p:cNvPr>
          <p:cNvPicPr>
            <a:picLocks noChangeAspect="1"/>
          </p:cNvPicPr>
          <p:nvPr/>
        </p:nvPicPr>
        <p:blipFill>
          <a:blip r:embed="rId5"/>
          <a:stretch>
            <a:fillRect/>
          </a:stretch>
        </p:blipFill>
        <p:spPr>
          <a:xfrm>
            <a:off x="167835" y="2941471"/>
            <a:ext cx="1978481" cy="2802848"/>
          </a:xfrm>
          <a:prstGeom prst="rect">
            <a:avLst/>
          </a:prstGeom>
        </p:spPr>
      </p:pic>
    </p:spTree>
    <p:extLst>
      <p:ext uri="{BB962C8B-B14F-4D97-AF65-F5344CB8AC3E}">
        <p14:creationId xmlns:p14="http://schemas.microsoft.com/office/powerpoint/2010/main" val="2571441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6937FFF-1265-16BD-77B6-F87C22DF6F06}"/>
              </a:ext>
            </a:extLst>
          </p:cNvPr>
          <p:cNvSpPr txBox="1"/>
          <p:nvPr/>
        </p:nvSpPr>
        <p:spPr>
          <a:xfrm>
            <a:off x="865501" y="80737"/>
            <a:ext cx="4971473" cy="400110"/>
          </a:xfrm>
          <a:prstGeom prst="rect">
            <a:avLst/>
          </a:prstGeom>
          <a:noFill/>
        </p:spPr>
        <p:txBody>
          <a:bodyPr wrap="square" rtlCol="0">
            <a:spAutoFit/>
          </a:bodyPr>
          <a:lstStyle/>
          <a:p>
            <a:pPr algn="ctr"/>
            <a:r>
              <a:rPr lang="ja-JP" altLang="ja-JP" sz="2000" kern="100" dirty="0">
                <a:effectLst/>
                <a:latin typeface="Meiryo UI" panose="020B0604030504040204" pitchFamily="50" charset="-128"/>
                <a:ea typeface="Meiryo UI" panose="020B0604030504040204" pitchFamily="50" charset="-128"/>
                <a:cs typeface="Arial" panose="020B0604020202020204" pitchFamily="34" charset="0"/>
              </a:rPr>
              <a:t>臨床研究推進ハンズオンセミナー</a:t>
            </a:r>
            <a:r>
              <a:rPr lang="ja-JP" altLang="en-US" sz="2000" kern="100" dirty="0">
                <a:latin typeface="Meiryo UI" panose="020B0604030504040204" pitchFamily="50" charset="-128"/>
                <a:ea typeface="Meiryo UI" panose="020B0604030504040204" pitchFamily="50" charset="-128"/>
                <a:cs typeface="Arial" panose="020B0604020202020204" pitchFamily="34" charset="0"/>
              </a:rPr>
              <a:t>　</a:t>
            </a:r>
            <a:r>
              <a:rPr kumimoji="1" lang="ja-JP" altLang="en-US" sz="2000" dirty="0">
                <a:latin typeface="Meiryo UI" panose="020B0604030504040204" pitchFamily="50" charset="-128"/>
                <a:ea typeface="Meiryo UI" panose="020B0604030504040204" pitchFamily="50" charset="-128"/>
              </a:rPr>
              <a:t>プログラム</a:t>
            </a:r>
          </a:p>
        </p:txBody>
      </p:sp>
      <p:sp>
        <p:nvSpPr>
          <p:cNvPr id="3" name="正方形/長方形 2">
            <a:extLst>
              <a:ext uri="{FF2B5EF4-FFF2-40B4-BE49-F238E27FC236}">
                <a16:creationId xmlns:a16="http://schemas.microsoft.com/office/drawing/2014/main" id="{0960FDFB-635C-33BE-3CC2-AB2C5B1F6FFE}"/>
              </a:ext>
            </a:extLst>
          </p:cNvPr>
          <p:cNvSpPr/>
          <p:nvPr/>
        </p:nvSpPr>
        <p:spPr>
          <a:xfrm>
            <a:off x="60927" y="2011424"/>
            <a:ext cx="347788" cy="1283105"/>
          </a:xfrm>
          <a:prstGeom prst="rect">
            <a:avLst/>
          </a:prstGeom>
          <a:solidFill>
            <a:srgbClr val="399DCF"/>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en-US" altLang="ja-JP" sz="1200" b="1" dirty="0"/>
              <a:t>9</a:t>
            </a:r>
            <a:r>
              <a:rPr kumimoji="1" lang="ja-JP" altLang="en-US" sz="1200" b="1" dirty="0"/>
              <a:t>日㈭</a:t>
            </a:r>
          </a:p>
        </p:txBody>
      </p:sp>
      <p:graphicFrame>
        <p:nvGraphicFramePr>
          <p:cNvPr id="4" name="表 3">
            <a:extLst>
              <a:ext uri="{FF2B5EF4-FFF2-40B4-BE49-F238E27FC236}">
                <a16:creationId xmlns:a16="http://schemas.microsoft.com/office/drawing/2014/main" id="{CD27B17B-4C04-5F00-87A3-FC4F127E39F4}"/>
              </a:ext>
            </a:extLst>
          </p:cNvPr>
          <p:cNvGraphicFramePr>
            <a:graphicFrameLocks noGrp="1"/>
          </p:cNvGraphicFramePr>
          <p:nvPr>
            <p:extLst>
              <p:ext uri="{D42A27DB-BD31-4B8C-83A1-F6EECF244321}">
                <p14:modId xmlns:p14="http://schemas.microsoft.com/office/powerpoint/2010/main" val="3743600091"/>
              </p:ext>
            </p:extLst>
          </p:nvPr>
        </p:nvGraphicFramePr>
        <p:xfrm>
          <a:off x="537067" y="578802"/>
          <a:ext cx="6227619" cy="3758952"/>
        </p:xfrm>
        <a:graphic>
          <a:graphicData uri="http://schemas.openxmlformats.org/drawingml/2006/table">
            <a:tbl>
              <a:tblPr firstRow="1" bandRow="1">
                <a:tableStyleId>{46F890A9-2807-4EBB-B81D-B2AA78EC7F39}</a:tableStyleId>
              </a:tblPr>
              <a:tblGrid>
                <a:gridCol w="606137">
                  <a:extLst>
                    <a:ext uri="{9D8B030D-6E8A-4147-A177-3AD203B41FA5}">
                      <a16:colId xmlns:a16="http://schemas.microsoft.com/office/drawing/2014/main" val="3481023442"/>
                    </a:ext>
                  </a:extLst>
                </a:gridCol>
                <a:gridCol w="581891">
                  <a:extLst>
                    <a:ext uri="{9D8B030D-6E8A-4147-A177-3AD203B41FA5}">
                      <a16:colId xmlns:a16="http://schemas.microsoft.com/office/drawing/2014/main" val="2468124475"/>
                    </a:ext>
                  </a:extLst>
                </a:gridCol>
                <a:gridCol w="1302327">
                  <a:extLst>
                    <a:ext uri="{9D8B030D-6E8A-4147-A177-3AD203B41FA5}">
                      <a16:colId xmlns:a16="http://schemas.microsoft.com/office/drawing/2014/main" val="3106697956"/>
                    </a:ext>
                  </a:extLst>
                </a:gridCol>
                <a:gridCol w="2760518">
                  <a:extLst>
                    <a:ext uri="{9D8B030D-6E8A-4147-A177-3AD203B41FA5}">
                      <a16:colId xmlns:a16="http://schemas.microsoft.com/office/drawing/2014/main" val="2124270240"/>
                    </a:ext>
                  </a:extLst>
                </a:gridCol>
                <a:gridCol w="976746">
                  <a:extLst>
                    <a:ext uri="{9D8B030D-6E8A-4147-A177-3AD203B41FA5}">
                      <a16:colId xmlns:a16="http://schemas.microsoft.com/office/drawing/2014/main" val="1549881792"/>
                    </a:ext>
                  </a:extLst>
                </a:gridCol>
              </a:tblGrid>
              <a:tr h="230307">
                <a:tc gridSpan="2">
                  <a:txBody>
                    <a:bodyPr/>
                    <a:lstStyle/>
                    <a:p>
                      <a:pPr algn="ctr"/>
                      <a:r>
                        <a:rPr kumimoji="1" lang="ja-JP" altLang="en-US" sz="1000" dirty="0"/>
                        <a:t>時間</a:t>
                      </a:r>
                    </a:p>
                  </a:txBody>
                  <a:tcPr anchor="ctr">
                    <a:solidFill>
                      <a:srgbClr val="399DCF">
                        <a:alpha val="49000"/>
                      </a:srgbClr>
                    </a:solidFill>
                  </a:tcPr>
                </a:tc>
                <a:tc hMerge="1">
                  <a:txBody>
                    <a:bodyPr/>
                    <a:lstStyle/>
                    <a:p>
                      <a:pPr algn="ctr"/>
                      <a:endParaRPr kumimoji="1" lang="ja-JP" altLang="en-US" sz="1100" dirty="0"/>
                    </a:p>
                  </a:txBody>
                  <a:tcPr anchor="ctr">
                    <a:solidFill>
                      <a:srgbClr val="399DCF">
                        <a:alpha val="49000"/>
                      </a:srgbClr>
                    </a:solidFill>
                  </a:tcPr>
                </a:tc>
                <a:tc>
                  <a:txBody>
                    <a:bodyPr/>
                    <a:lstStyle/>
                    <a:p>
                      <a:pPr algn="ctr"/>
                      <a:r>
                        <a:rPr kumimoji="1" lang="ja-JP" altLang="en-US" sz="1000" dirty="0"/>
                        <a:t>形式</a:t>
                      </a:r>
                    </a:p>
                  </a:txBody>
                  <a:tcPr anchor="ctr">
                    <a:solidFill>
                      <a:srgbClr val="399DCF">
                        <a:alpha val="49000"/>
                      </a:srgbClr>
                    </a:solidFill>
                  </a:tcPr>
                </a:tc>
                <a:tc>
                  <a:txBody>
                    <a:bodyPr/>
                    <a:lstStyle/>
                    <a:p>
                      <a:pPr algn="ctr"/>
                      <a:r>
                        <a:rPr kumimoji="1" lang="ja-JP" altLang="en-US" sz="1000" dirty="0"/>
                        <a:t>内容</a:t>
                      </a:r>
                    </a:p>
                  </a:txBody>
                  <a:tcPr anchor="ctr">
                    <a:solidFill>
                      <a:srgbClr val="399DCF">
                        <a:alpha val="49000"/>
                      </a:srgbClr>
                    </a:solidFill>
                  </a:tcPr>
                </a:tc>
                <a:tc>
                  <a:txBody>
                    <a:bodyPr/>
                    <a:lstStyle/>
                    <a:p>
                      <a:pPr algn="ctr"/>
                      <a:r>
                        <a:rPr kumimoji="1" lang="ja-JP" altLang="en-US" sz="1000" dirty="0"/>
                        <a:t>所要時間</a:t>
                      </a:r>
                    </a:p>
                  </a:txBody>
                  <a:tcPr anchor="ctr">
                    <a:solidFill>
                      <a:srgbClr val="399DCF">
                        <a:alpha val="49000"/>
                      </a:srgbClr>
                    </a:solidFill>
                  </a:tcPr>
                </a:tc>
                <a:extLst>
                  <a:ext uri="{0D108BD9-81ED-4DB2-BD59-A6C34878D82A}">
                    <a16:rowId xmlns:a16="http://schemas.microsoft.com/office/drawing/2014/main" val="1999006307"/>
                  </a:ext>
                </a:extLst>
              </a:tr>
              <a:tr h="374250">
                <a:tc>
                  <a:txBody>
                    <a:bodyPr/>
                    <a:lstStyle/>
                    <a:p>
                      <a:pPr algn="ctr"/>
                      <a:r>
                        <a:rPr kumimoji="1" lang="en-US" altLang="ja-JP" sz="1000" dirty="0"/>
                        <a:t>14:20</a:t>
                      </a:r>
                      <a:endParaRPr kumimoji="1" lang="ja-JP" altLang="en-US" sz="1000" dirty="0"/>
                    </a:p>
                  </a:txBody>
                  <a:tcPr anchor="ctr"/>
                </a:tc>
                <a:tc>
                  <a:txBody>
                    <a:bodyPr/>
                    <a:lstStyle/>
                    <a:p>
                      <a:pPr algn="ctr"/>
                      <a:r>
                        <a:rPr kumimoji="1" lang="en-US" altLang="ja-JP" sz="1000" dirty="0"/>
                        <a:t>14:30</a:t>
                      </a:r>
                      <a:endParaRPr kumimoji="1" lang="ja-JP" altLang="en-US" sz="1000" dirty="0"/>
                    </a:p>
                  </a:txBody>
                  <a:tcPr anchor="ctr"/>
                </a:tc>
                <a:tc>
                  <a:txBody>
                    <a:bodyPr/>
                    <a:lstStyle/>
                    <a:p>
                      <a:pPr algn="ctr"/>
                      <a:r>
                        <a:rPr kumimoji="1" lang="ja-JP" altLang="en-US" sz="1000" dirty="0"/>
                        <a:t>ー</a:t>
                      </a:r>
                    </a:p>
                  </a:txBody>
                  <a:tcPr anchor="ctr"/>
                </a:tc>
                <a:tc>
                  <a:txBody>
                    <a:bodyPr/>
                    <a:lstStyle/>
                    <a:p>
                      <a:pPr algn="ctr"/>
                      <a:r>
                        <a:rPr kumimoji="1" lang="ja-JP" altLang="en-US" sz="1000" dirty="0"/>
                        <a:t>軽井沢駅南口ロータリー駐車場</a:t>
                      </a:r>
                      <a:endParaRPr kumimoji="1" lang="en-US" altLang="ja-JP" sz="1000" dirty="0"/>
                    </a:p>
                    <a:p>
                      <a:pPr algn="ctr"/>
                      <a:r>
                        <a:rPr kumimoji="1" lang="ja-JP" altLang="en-US" sz="1000" dirty="0"/>
                        <a:t>無料シャトルバス乗り場</a:t>
                      </a:r>
                      <a:r>
                        <a:rPr kumimoji="1" lang="en-US" altLang="ja-JP" sz="1000" dirty="0"/>
                        <a:t>/</a:t>
                      </a:r>
                      <a:r>
                        <a:rPr kumimoji="1" lang="ja-JP" altLang="en-US" sz="1000" dirty="0"/>
                        <a:t>集合</a:t>
                      </a:r>
                    </a:p>
                  </a:txBody>
                  <a:tcPr anchor="ctr"/>
                </a:tc>
                <a:tc>
                  <a:txBody>
                    <a:bodyPr/>
                    <a:lstStyle/>
                    <a:p>
                      <a:pPr algn="ctr"/>
                      <a:r>
                        <a:rPr kumimoji="1" lang="en-US" altLang="ja-JP" sz="1000" dirty="0"/>
                        <a:t>10</a:t>
                      </a:r>
                      <a:r>
                        <a:rPr kumimoji="1" lang="ja-JP" altLang="en-US" sz="1000" dirty="0"/>
                        <a:t>分</a:t>
                      </a:r>
                    </a:p>
                  </a:txBody>
                  <a:tcPr anchor="ctr"/>
                </a:tc>
                <a:extLst>
                  <a:ext uri="{0D108BD9-81ED-4DB2-BD59-A6C34878D82A}">
                    <a16:rowId xmlns:a16="http://schemas.microsoft.com/office/drawing/2014/main" val="1897369759"/>
                  </a:ext>
                </a:extLst>
              </a:tr>
              <a:tr h="37425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dirty="0"/>
                        <a:t>14:30</a:t>
                      </a:r>
                      <a:endParaRPr kumimoji="1" lang="ja-JP" altLang="en-US" sz="1000" dirty="0"/>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dirty="0"/>
                        <a:t>15:30</a:t>
                      </a:r>
                      <a:endParaRPr kumimoji="1" lang="ja-JP" altLang="en-US" sz="1000" dirty="0"/>
                    </a:p>
                  </a:txBody>
                  <a:tcPr anchor="ctr"/>
                </a:tc>
                <a:tc>
                  <a:txBody>
                    <a:bodyPr/>
                    <a:lstStyle/>
                    <a:p>
                      <a:pPr algn="ctr"/>
                      <a:r>
                        <a:rPr kumimoji="1" lang="ja-JP" altLang="en-US" sz="1000" dirty="0"/>
                        <a:t>ー</a:t>
                      </a:r>
                    </a:p>
                  </a:txBody>
                  <a:tcPr anchor="ctr"/>
                </a:tc>
                <a:tc>
                  <a:txBody>
                    <a:bodyPr/>
                    <a:lstStyle/>
                    <a:p>
                      <a:pPr algn="ctr"/>
                      <a:r>
                        <a:rPr kumimoji="1" lang="ja-JP" altLang="en-US" sz="1000" dirty="0"/>
                        <a:t>軽井沢駅から移動（無料シャトルバス</a:t>
                      </a:r>
                      <a:r>
                        <a:rPr kumimoji="1" lang="en-US" altLang="ja-JP" sz="1000" dirty="0"/>
                        <a:t>14:30</a:t>
                      </a:r>
                      <a:r>
                        <a:rPr kumimoji="1" lang="ja-JP" altLang="en-US" sz="1000" dirty="0"/>
                        <a:t>発）</a:t>
                      </a:r>
                      <a:r>
                        <a:rPr kumimoji="1" lang="en-US" altLang="ja-JP" sz="1000" dirty="0"/>
                        <a:t>/</a:t>
                      </a:r>
                      <a:r>
                        <a:rPr kumimoji="1" lang="ja-JP" altLang="en-US" sz="1000" dirty="0"/>
                        <a:t>受付・チェックイン</a:t>
                      </a:r>
                    </a:p>
                  </a:txBody>
                  <a:tcPr anchor="ctr"/>
                </a:tc>
                <a:tc>
                  <a:txBody>
                    <a:bodyPr/>
                    <a:lstStyle/>
                    <a:p>
                      <a:pPr algn="ctr"/>
                      <a:r>
                        <a:rPr kumimoji="1" lang="en-US" altLang="ja-JP" sz="1000" dirty="0"/>
                        <a:t>1</a:t>
                      </a:r>
                      <a:r>
                        <a:rPr kumimoji="1" lang="ja-JP" altLang="en-US" sz="1000" dirty="0"/>
                        <a:t>時間</a:t>
                      </a:r>
                    </a:p>
                  </a:txBody>
                  <a:tcPr anchor="ctr"/>
                </a:tc>
                <a:extLst>
                  <a:ext uri="{0D108BD9-81ED-4DB2-BD59-A6C34878D82A}">
                    <a16:rowId xmlns:a16="http://schemas.microsoft.com/office/drawing/2014/main" val="402405301"/>
                  </a:ext>
                </a:extLst>
              </a:tr>
              <a:tr h="24751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dirty="0"/>
                        <a:t>15:30</a:t>
                      </a:r>
                      <a:endParaRPr kumimoji="1" lang="ja-JP" altLang="en-US" sz="1000" dirty="0"/>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dirty="0"/>
                        <a:t>15:50</a:t>
                      </a:r>
                      <a:endParaRPr kumimoji="1" lang="ja-JP" altLang="en-US" sz="1000" dirty="0"/>
                    </a:p>
                  </a:txBody>
                  <a:tcPr anchor="ctr"/>
                </a:tc>
                <a:tc>
                  <a:txBody>
                    <a:bodyPr/>
                    <a:lstStyle/>
                    <a:p>
                      <a:pPr algn="ctr"/>
                      <a:r>
                        <a:rPr kumimoji="1" lang="ja-JP" altLang="en-US" sz="1000" dirty="0"/>
                        <a:t>プレナリー</a:t>
                      </a:r>
                    </a:p>
                  </a:txBody>
                  <a:tcPr anchor="ctr"/>
                </a:tc>
                <a:tc>
                  <a:txBody>
                    <a:bodyPr/>
                    <a:lstStyle/>
                    <a:p>
                      <a:pPr algn="ctr"/>
                      <a:r>
                        <a:rPr kumimoji="1" lang="ja-JP" altLang="en-US" sz="1000" dirty="0"/>
                        <a:t>開会式・オリエンテーション</a:t>
                      </a:r>
                    </a:p>
                  </a:txBody>
                  <a:tcPr anchor="ctr"/>
                </a:tc>
                <a:tc>
                  <a:txBody>
                    <a:bodyPr/>
                    <a:lstStyle/>
                    <a:p>
                      <a:pPr algn="ctr"/>
                      <a:r>
                        <a:rPr kumimoji="1" lang="en-US" altLang="ja-JP" sz="1000" dirty="0"/>
                        <a:t>20</a:t>
                      </a:r>
                      <a:r>
                        <a:rPr kumimoji="1" lang="ja-JP" altLang="en-US" sz="1000" dirty="0"/>
                        <a:t>分</a:t>
                      </a:r>
                    </a:p>
                  </a:txBody>
                  <a:tcPr anchor="ctr"/>
                </a:tc>
                <a:extLst>
                  <a:ext uri="{0D108BD9-81ED-4DB2-BD59-A6C34878D82A}">
                    <a16:rowId xmlns:a16="http://schemas.microsoft.com/office/drawing/2014/main" val="1436147395"/>
                  </a:ext>
                </a:extLst>
              </a:tr>
              <a:tr h="24751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dirty="0"/>
                        <a:t>15:50</a:t>
                      </a:r>
                      <a:endParaRPr kumimoji="1" lang="ja-JP" altLang="en-US" sz="1000" dirty="0"/>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dirty="0"/>
                        <a:t>16:30</a:t>
                      </a:r>
                      <a:endParaRPr kumimoji="1" lang="ja-JP" altLang="en-US" sz="1000" dirty="0"/>
                    </a:p>
                  </a:txBody>
                  <a:tcPr anchor="ctr"/>
                </a:tc>
                <a:tc>
                  <a:txBody>
                    <a:bodyPr/>
                    <a:lstStyle/>
                    <a:p>
                      <a:pPr algn="ctr"/>
                      <a:r>
                        <a:rPr kumimoji="1" lang="ja-JP" altLang="en-US" sz="1000" dirty="0"/>
                        <a:t>講義</a:t>
                      </a:r>
                      <a:r>
                        <a:rPr kumimoji="1" lang="en-US" altLang="ja-JP" sz="1000" dirty="0"/>
                        <a:t>Ⅰ</a:t>
                      </a:r>
                      <a:endParaRPr kumimoji="1" lang="ja-JP" altLang="en-US" sz="1000" dirty="0"/>
                    </a:p>
                  </a:txBody>
                  <a:tcPr anchor="ctr"/>
                </a:tc>
                <a:tc>
                  <a:txBody>
                    <a:bodyPr/>
                    <a:lstStyle/>
                    <a:p>
                      <a:pPr algn="ctr"/>
                      <a:r>
                        <a:rPr kumimoji="1" lang="ja-JP" altLang="en-US" sz="1000" dirty="0"/>
                        <a:t>臨床研究デザイン</a:t>
                      </a:r>
                    </a:p>
                  </a:txBody>
                  <a:tcPr anchor="ctr"/>
                </a:tc>
                <a:tc>
                  <a:txBody>
                    <a:bodyPr/>
                    <a:lstStyle/>
                    <a:p>
                      <a:pPr algn="ctr"/>
                      <a:r>
                        <a:rPr kumimoji="1" lang="en-US" altLang="ja-JP" sz="1000" dirty="0"/>
                        <a:t>40</a:t>
                      </a:r>
                      <a:r>
                        <a:rPr kumimoji="1" lang="ja-JP" altLang="en-US" sz="1000" dirty="0"/>
                        <a:t>分</a:t>
                      </a:r>
                    </a:p>
                  </a:txBody>
                  <a:tcPr anchor="ctr"/>
                </a:tc>
                <a:extLst>
                  <a:ext uri="{0D108BD9-81ED-4DB2-BD59-A6C34878D82A}">
                    <a16:rowId xmlns:a16="http://schemas.microsoft.com/office/drawing/2014/main" val="1894421289"/>
                  </a:ext>
                </a:extLst>
              </a:tr>
              <a:tr h="24751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dirty="0"/>
                        <a:t>16:30</a:t>
                      </a:r>
                      <a:endParaRPr kumimoji="1" lang="ja-JP" altLang="en-US" sz="1000" dirty="0"/>
                    </a:p>
                  </a:txBody>
                  <a:tcPr anchor="ctr"/>
                </a:tc>
                <a:tc>
                  <a:txBody>
                    <a:bodyPr/>
                    <a:lstStyle/>
                    <a:p>
                      <a:pPr algn="ctr"/>
                      <a:r>
                        <a:rPr kumimoji="1" lang="en-US" altLang="ja-JP" sz="1000" dirty="0"/>
                        <a:t>17:20</a:t>
                      </a:r>
                      <a:endParaRPr kumimoji="1" lang="ja-JP" altLang="en-US" sz="1000" dirty="0"/>
                    </a:p>
                  </a:txBody>
                  <a:tcPr anchor="ctr"/>
                </a:tc>
                <a:tc>
                  <a:txBody>
                    <a:bodyPr/>
                    <a:lstStyle/>
                    <a:p>
                      <a:pPr algn="ctr"/>
                      <a:r>
                        <a:rPr kumimoji="1" lang="ja-JP" altLang="en-US" sz="1000" dirty="0"/>
                        <a:t>グループワーク</a:t>
                      </a:r>
                      <a:r>
                        <a:rPr kumimoji="1" lang="en-US" altLang="ja-JP" sz="1000" dirty="0"/>
                        <a:t>Ⅰ</a:t>
                      </a:r>
                      <a:endParaRPr kumimoji="1" lang="ja-JP" altLang="en-US" sz="1000" dirty="0"/>
                    </a:p>
                  </a:txBody>
                  <a:tcPr anchor="ctr"/>
                </a:tc>
                <a:tc>
                  <a:txBody>
                    <a:bodyPr/>
                    <a:lstStyle/>
                    <a:p>
                      <a:pPr algn="ctr"/>
                      <a:r>
                        <a:rPr kumimoji="1" lang="ja-JP" altLang="en-US" sz="1000" dirty="0"/>
                        <a:t>臨床研究計画</a:t>
                      </a:r>
                    </a:p>
                  </a:txBody>
                  <a:tcPr anchor="ctr"/>
                </a:tc>
                <a:tc>
                  <a:txBody>
                    <a:bodyPr/>
                    <a:lstStyle/>
                    <a:p>
                      <a:pPr algn="ctr"/>
                      <a:r>
                        <a:rPr kumimoji="1" lang="en-US" altLang="ja-JP" sz="1000" dirty="0"/>
                        <a:t>50</a:t>
                      </a:r>
                      <a:r>
                        <a:rPr kumimoji="1" lang="ja-JP" altLang="en-US" sz="1000" dirty="0"/>
                        <a:t>分</a:t>
                      </a:r>
                    </a:p>
                  </a:txBody>
                  <a:tcPr anchor="ctr"/>
                </a:tc>
                <a:extLst>
                  <a:ext uri="{0D108BD9-81ED-4DB2-BD59-A6C34878D82A}">
                    <a16:rowId xmlns:a16="http://schemas.microsoft.com/office/drawing/2014/main" val="169426090"/>
                  </a:ext>
                </a:extLst>
              </a:tr>
              <a:tr h="24751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dirty="0"/>
                        <a:t>17:20</a:t>
                      </a:r>
                      <a:endParaRPr kumimoji="1" lang="ja-JP" altLang="en-US" sz="1000" dirty="0"/>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dirty="0"/>
                        <a:t>17:30</a:t>
                      </a:r>
                      <a:endParaRPr kumimoji="1" lang="ja-JP" altLang="en-US" sz="1000" dirty="0"/>
                    </a:p>
                  </a:txBody>
                  <a:tcPr anchor="ctr"/>
                </a:tc>
                <a:tc>
                  <a:txBody>
                    <a:bodyPr/>
                    <a:lstStyle/>
                    <a:p>
                      <a:pPr algn="ctr"/>
                      <a:r>
                        <a:rPr kumimoji="1" lang="ja-JP" altLang="en-US" sz="1000" dirty="0"/>
                        <a:t>ハンズオン</a:t>
                      </a:r>
                      <a:r>
                        <a:rPr kumimoji="1" lang="en-US" altLang="ja-JP" sz="1000" dirty="0"/>
                        <a:t>Ⅰ</a:t>
                      </a:r>
                      <a:endParaRPr kumimoji="1" lang="ja-JP" altLang="en-US" sz="1000" dirty="0"/>
                    </a:p>
                  </a:txBody>
                  <a:tcPr anchor="ctr"/>
                </a:tc>
                <a:tc>
                  <a:txBody>
                    <a:bodyPr/>
                    <a:lstStyle/>
                    <a:p>
                      <a:pPr algn="ctr"/>
                      <a:r>
                        <a:rPr kumimoji="1" lang="ja-JP" altLang="en-US" sz="1000" dirty="0"/>
                        <a:t>統計解析ソフト導入</a:t>
                      </a:r>
                    </a:p>
                  </a:txBody>
                  <a:tcPr anchor="ctr"/>
                </a:tc>
                <a:tc>
                  <a:txBody>
                    <a:bodyPr/>
                    <a:lstStyle/>
                    <a:p>
                      <a:pPr algn="ctr"/>
                      <a:r>
                        <a:rPr kumimoji="1" lang="en-US" altLang="ja-JP" sz="1000" dirty="0"/>
                        <a:t>10</a:t>
                      </a:r>
                      <a:r>
                        <a:rPr kumimoji="1" lang="ja-JP" altLang="en-US" sz="1000" dirty="0"/>
                        <a:t>分</a:t>
                      </a:r>
                    </a:p>
                  </a:txBody>
                  <a:tcPr anchor="ctr"/>
                </a:tc>
                <a:extLst>
                  <a:ext uri="{0D108BD9-81ED-4DB2-BD59-A6C34878D82A}">
                    <a16:rowId xmlns:a16="http://schemas.microsoft.com/office/drawing/2014/main" val="3623153525"/>
                  </a:ext>
                </a:extLst>
              </a:tr>
              <a:tr h="24751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dirty="0"/>
                        <a:t>17:30</a:t>
                      </a:r>
                      <a:endParaRPr kumimoji="1" lang="ja-JP" altLang="en-US" sz="1000" dirty="0"/>
                    </a:p>
                  </a:txBody>
                  <a:tcPr anchor="ctr"/>
                </a:tc>
                <a:tc>
                  <a:txBody>
                    <a:bodyPr/>
                    <a:lstStyle/>
                    <a:p>
                      <a:pPr algn="ctr"/>
                      <a:r>
                        <a:rPr kumimoji="1" lang="en-US" altLang="ja-JP" sz="1000" dirty="0"/>
                        <a:t>17:50</a:t>
                      </a:r>
                      <a:endParaRPr kumimoji="1" lang="ja-JP" altLang="en-US" sz="1000" dirty="0"/>
                    </a:p>
                  </a:txBody>
                  <a:tcPr anchor="ctr"/>
                </a:tc>
                <a:tc>
                  <a:txBody>
                    <a:bodyPr/>
                    <a:lstStyle/>
                    <a:p>
                      <a:pPr algn="ctr"/>
                      <a:r>
                        <a:rPr kumimoji="1" lang="ja-JP" altLang="en-US" sz="1000" dirty="0"/>
                        <a:t>ー</a:t>
                      </a:r>
                    </a:p>
                  </a:txBody>
                  <a:tcPr anchor="ctr"/>
                </a:tc>
                <a:tc>
                  <a:txBody>
                    <a:bodyPr/>
                    <a:lstStyle/>
                    <a:p>
                      <a:pPr algn="ctr"/>
                      <a:r>
                        <a:rPr kumimoji="1" lang="ja-JP" altLang="en-US" sz="1000" dirty="0"/>
                        <a:t>休憩</a:t>
                      </a:r>
                    </a:p>
                  </a:txBody>
                  <a:tcPr anchor="ctr"/>
                </a:tc>
                <a:tc>
                  <a:txBody>
                    <a:bodyPr/>
                    <a:lstStyle/>
                    <a:p>
                      <a:pPr algn="ctr"/>
                      <a:r>
                        <a:rPr kumimoji="1" lang="en-US" altLang="ja-JP" sz="1000" dirty="0"/>
                        <a:t>20</a:t>
                      </a:r>
                      <a:r>
                        <a:rPr kumimoji="1" lang="ja-JP" altLang="en-US" sz="1000" dirty="0"/>
                        <a:t>分</a:t>
                      </a:r>
                    </a:p>
                  </a:txBody>
                  <a:tcPr anchor="ctr"/>
                </a:tc>
                <a:extLst>
                  <a:ext uri="{0D108BD9-81ED-4DB2-BD59-A6C34878D82A}">
                    <a16:rowId xmlns:a16="http://schemas.microsoft.com/office/drawing/2014/main" val="2791309132"/>
                  </a:ext>
                </a:extLst>
              </a:tr>
              <a:tr h="247512">
                <a:tc>
                  <a:txBody>
                    <a:bodyPr/>
                    <a:lstStyle/>
                    <a:p>
                      <a:pPr algn="ctr"/>
                      <a:r>
                        <a:rPr kumimoji="1" lang="en-US" altLang="ja-JP" sz="1000" dirty="0"/>
                        <a:t>17:50</a:t>
                      </a:r>
                      <a:endParaRPr kumimoji="1" lang="ja-JP" altLang="en-US" sz="1000" dirty="0"/>
                    </a:p>
                  </a:txBody>
                  <a:tcPr anchor="ctr"/>
                </a:tc>
                <a:tc>
                  <a:txBody>
                    <a:bodyPr/>
                    <a:lstStyle/>
                    <a:p>
                      <a:pPr algn="ctr"/>
                      <a:r>
                        <a:rPr kumimoji="1" lang="en-US" altLang="ja-JP" sz="1000" dirty="0"/>
                        <a:t>18:20</a:t>
                      </a:r>
                      <a:endParaRPr kumimoji="1" lang="ja-JP" altLang="en-US" sz="1000" dirty="0"/>
                    </a:p>
                  </a:txBody>
                  <a:tcPr anchor="ctr"/>
                </a:tc>
                <a:tc>
                  <a:txBody>
                    <a:bodyPr/>
                    <a:lstStyle/>
                    <a:p>
                      <a:pPr algn="ctr"/>
                      <a:r>
                        <a:rPr kumimoji="1" lang="ja-JP" altLang="en-US" sz="1000" dirty="0"/>
                        <a:t>講義</a:t>
                      </a:r>
                      <a:r>
                        <a:rPr kumimoji="1" lang="en-US" altLang="ja-JP" sz="1000" dirty="0"/>
                        <a:t>Ⅱ</a:t>
                      </a:r>
                      <a:endParaRPr kumimoji="1" lang="ja-JP" altLang="en-US" sz="1000" dirty="0"/>
                    </a:p>
                  </a:txBody>
                  <a:tcPr anchor="ctr"/>
                </a:tc>
                <a:tc>
                  <a:txBody>
                    <a:bodyPr/>
                    <a:lstStyle/>
                    <a:p>
                      <a:pPr algn="ctr"/>
                      <a:r>
                        <a:rPr kumimoji="1" lang="ja-JP" altLang="en-US" sz="1000" dirty="0"/>
                        <a:t>統計解析の原則・記述統計</a:t>
                      </a:r>
                    </a:p>
                  </a:txBody>
                  <a:tcPr anchor="ctr"/>
                </a:tc>
                <a:tc>
                  <a:txBody>
                    <a:bodyPr/>
                    <a:lstStyle/>
                    <a:p>
                      <a:pPr algn="ctr"/>
                      <a:r>
                        <a:rPr kumimoji="1" lang="en-US" altLang="ja-JP" sz="1000" dirty="0"/>
                        <a:t>30</a:t>
                      </a:r>
                      <a:r>
                        <a:rPr kumimoji="1" lang="ja-JP" altLang="en-US" sz="1000" dirty="0"/>
                        <a:t>分</a:t>
                      </a:r>
                    </a:p>
                  </a:txBody>
                  <a:tcPr anchor="ctr"/>
                </a:tc>
                <a:extLst>
                  <a:ext uri="{0D108BD9-81ED-4DB2-BD59-A6C34878D82A}">
                    <a16:rowId xmlns:a16="http://schemas.microsoft.com/office/drawing/2014/main" val="1056635087"/>
                  </a:ext>
                </a:extLst>
              </a:tr>
              <a:tr h="24751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dirty="0"/>
                        <a:t>18:20</a:t>
                      </a:r>
                      <a:endParaRPr kumimoji="1" lang="ja-JP" altLang="en-US" sz="1000" dirty="0"/>
                    </a:p>
                  </a:txBody>
                  <a:tcPr anchor="ctr"/>
                </a:tc>
                <a:tc>
                  <a:txBody>
                    <a:bodyPr/>
                    <a:lstStyle/>
                    <a:p>
                      <a:pPr algn="ctr"/>
                      <a:r>
                        <a:rPr kumimoji="1" lang="en-US" altLang="ja-JP" sz="1000" dirty="0"/>
                        <a:t>18:50</a:t>
                      </a:r>
                      <a:endParaRPr kumimoji="1" lang="ja-JP" altLang="en-US" sz="1000" dirty="0"/>
                    </a:p>
                  </a:txBody>
                  <a:tcPr anchor="ctr"/>
                </a:tc>
                <a:tc>
                  <a:txBody>
                    <a:bodyPr/>
                    <a:lstStyle/>
                    <a:p>
                      <a:pPr algn="ctr"/>
                      <a:r>
                        <a:rPr kumimoji="1" lang="ja-JP" altLang="en-US" sz="1000" dirty="0"/>
                        <a:t>ハンズオン</a:t>
                      </a:r>
                      <a:r>
                        <a:rPr kumimoji="1" lang="en-US" altLang="ja-JP" sz="1000" dirty="0"/>
                        <a:t>Ⅱ</a:t>
                      </a:r>
                      <a:endParaRPr kumimoji="1" lang="ja-JP" altLang="en-US" sz="1000" dirty="0"/>
                    </a:p>
                  </a:txBody>
                  <a:tcPr anchor="ctr"/>
                </a:tc>
                <a:tc>
                  <a:txBody>
                    <a:bodyPr/>
                    <a:lstStyle/>
                    <a:p>
                      <a:pPr algn="ctr"/>
                      <a:r>
                        <a:rPr kumimoji="1" lang="ja-JP" altLang="en-US" sz="1000" dirty="0"/>
                        <a:t>記述統計実習</a:t>
                      </a:r>
                    </a:p>
                  </a:txBody>
                  <a:tcPr anchor="ctr"/>
                </a:tc>
                <a:tc>
                  <a:txBody>
                    <a:bodyPr/>
                    <a:lstStyle/>
                    <a:p>
                      <a:pPr algn="ctr"/>
                      <a:r>
                        <a:rPr kumimoji="1" lang="en-US" altLang="ja-JP" sz="1000" dirty="0"/>
                        <a:t>30</a:t>
                      </a:r>
                      <a:r>
                        <a:rPr kumimoji="1" lang="ja-JP" altLang="en-US" sz="1000" dirty="0"/>
                        <a:t>分</a:t>
                      </a:r>
                    </a:p>
                  </a:txBody>
                  <a:tcPr anchor="ctr"/>
                </a:tc>
                <a:extLst>
                  <a:ext uri="{0D108BD9-81ED-4DB2-BD59-A6C34878D82A}">
                    <a16:rowId xmlns:a16="http://schemas.microsoft.com/office/drawing/2014/main" val="3689952538"/>
                  </a:ext>
                </a:extLst>
              </a:tr>
              <a:tr h="24751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kern="1200" dirty="0">
                          <a:solidFill>
                            <a:schemeClr val="dk1"/>
                          </a:solidFill>
                          <a:effectLst/>
                          <a:latin typeface="+mn-lt"/>
                          <a:ea typeface="+mn-ea"/>
                          <a:cs typeface="+mn-cs"/>
                        </a:rPr>
                        <a:t>18:50</a:t>
                      </a:r>
                      <a:endParaRPr lang="ja-JP" altLang="ja-JP" sz="1000" dirty="0">
                        <a:effectLst/>
                      </a:endParaRP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kern="1200" dirty="0">
                          <a:solidFill>
                            <a:schemeClr val="dk1"/>
                          </a:solidFill>
                          <a:effectLst/>
                          <a:latin typeface="+mn-lt"/>
                          <a:ea typeface="+mn-ea"/>
                          <a:cs typeface="+mn-cs"/>
                        </a:rPr>
                        <a:t>19:20</a:t>
                      </a:r>
                      <a:endParaRPr lang="ja-JP" altLang="ja-JP" sz="1000" dirty="0">
                        <a:effectLst/>
                      </a:endParaRPr>
                    </a:p>
                  </a:txBody>
                  <a:tcPr anchor="ctr"/>
                </a:tc>
                <a:tc>
                  <a:txBody>
                    <a:bodyPr/>
                    <a:lstStyle/>
                    <a:p>
                      <a:pPr algn="ctr"/>
                      <a:r>
                        <a:rPr kumimoji="1" lang="ja-JP" altLang="en-US" sz="1000" dirty="0"/>
                        <a:t>講義</a:t>
                      </a:r>
                      <a:r>
                        <a:rPr kumimoji="1" lang="en-US" altLang="ja-JP" sz="1000" dirty="0"/>
                        <a:t>Ⅲ</a:t>
                      </a:r>
                      <a:endParaRPr kumimoji="1" lang="ja-JP" altLang="en-US" sz="1000" dirty="0"/>
                    </a:p>
                  </a:txBody>
                  <a:tcPr anchor="ctr"/>
                </a:tc>
                <a:tc>
                  <a:txBody>
                    <a:bodyPr/>
                    <a:lstStyle/>
                    <a:p>
                      <a:pPr algn="ctr"/>
                      <a:r>
                        <a:rPr kumimoji="1" lang="ja-JP" altLang="en-US" sz="1000" dirty="0"/>
                        <a:t>単変量解析の構造</a:t>
                      </a:r>
                    </a:p>
                  </a:txBody>
                  <a:tcPr anchor="ctr"/>
                </a:tc>
                <a:tc>
                  <a:txBody>
                    <a:bodyPr/>
                    <a:lstStyle/>
                    <a:p>
                      <a:pPr algn="ctr"/>
                      <a:r>
                        <a:rPr kumimoji="1" lang="en-US" altLang="ja-JP" sz="1000" dirty="0"/>
                        <a:t>30</a:t>
                      </a:r>
                      <a:r>
                        <a:rPr kumimoji="1" lang="ja-JP" altLang="en-US" sz="1000" dirty="0"/>
                        <a:t>分</a:t>
                      </a:r>
                    </a:p>
                  </a:txBody>
                  <a:tcPr anchor="ctr"/>
                </a:tc>
                <a:extLst>
                  <a:ext uri="{0D108BD9-81ED-4DB2-BD59-A6C34878D82A}">
                    <a16:rowId xmlns:a16="http://schemas.microsoft.com/office/drawing/2014/main" val="2451817159"/>
                  </a:ext>
                </a:extLst>
              </a:tr>
              <a:tr h="24751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kern="1200" dirty="0">
                          <a:solidFill>
                            <a:schemeClr val="dk1"/>
                          </a:solidFill>
                          <a:effectLst/>
                          <a:latin typeface="+mn-lt"/>
                          <a:ea typeface="+mn-ea"/>
                          <a:cs typeface="+mn-cs"/>
                        </a:rPr>
                        <a:t>19:20</a:t>
                      </a:r>
                      <a:endParaRPr lang="ja-JP" altLang="ja-JP" sz="1000" dirty="0">
                        <a:effectLst/>
                      </a:endParaRP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altLang="ja-JP" sz="1000" dirty="0">
                          <a:effectLst/>
                        </a:rPr>
                        <a:t>19:50</a:t>
                      </a:r>
                      <a:endParaRPr lang="ja-JP" altLang="ja-JP" sz="1000" dirty="0">
                        <a:effectLst/>
                      </a:endParaRPr>
                    </a:p>
                  </a:txBody>
                  <a:tcPr anchor="ctr"/>
                </a:tc>
                <a:tc>
                  <a:txBody>
                    <a:bodyPr/>
                    <a:lstStyle/>
                    <a:p>
                      <a:pPr algn="ctr"/>
                      <a:r>
                        <a:rPr kumimoji="1" lang="ja-JP" altLang="en-US" sz="1000" dirty="0"/>
                        <a:t>ハンズオン</a:t>
                      </a:r>
                      <a:r>
                        <a:rPr kumimoji="1" lang="en-US" altLang="ja-JP" sz="1000" dirty="0"/>
                        <a:t>Ⅲ</a:t>
                      </a:r>
                      <a:endParaRPr kumimoji="1" lang="ja-JP" altLang="en-US" sz="1000" dirty="0"/>
                    </a:p>
                  </a:txBody>
                  <a:tcPr anchor="ctr"/>
                </a:tc>
                <a:tc>
                  <a:txBody>
                    <a:bodyPr/>
                    <a:lstStyle/>
                    <a:p>
                      <a:pPr algn="ctr"/>
                      <a:r>
                        <a:rPr kumimoji="1" lang="ja-JP" altLang="en-US" sz="1000" dirty="0"/>
                        <a:t>単変量解析実習（導入）</a:t>
                      </a:r>
                    </a:p>
                  </a:txBody>
                  <a:tcPr anchor="ctr"/>
                </a:tc>
                <a:tc>
                  <a:txBody>
                    <a:bodyPr/>
                    <a:lstStyle/>
                    <a:p>
                      <a:pPr algn="ctr"/>
                      <a:r>
                        <a:rPr kumimoji="1" lang="en-US" altLang="ja-JP" sz="1000" dirty="0"/>
                        <a:t>30</a:t>
                      </a:r>
                      <a:r>
                        <a:rPr kumimoji="1" lang="ja-JP" altLang="en-US" sz="1000" dirty="0"/>
                        <a:t>分</a:t>
                      </a:r>
                    </a:p>
                  </a:txBody>
                  <a:tcPr anchor="ctr"/>
                </a:tc>
                <a:extLst>
                  <a:ext uri="{0D108BD9-81ED-4DB2-BD59-A6C34878D82A}">
                    <a16:rowId xmlns:a16="http://schemas.microsoft.com/office/drawing/2014/main" val="2219583538"/>
                  </a:ext>
                </a:extLst>
              </a:tr>
              <a:tr h="24751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altLang="ja-JP" sz="1000" dirty="0">
                          <a:effectLst/>
                        </a:rPr>
                        <a:t>19:50</a:t>
                      </a:r>
                      <a:endParaRPr lang="ja-JP" altLang="ja-JP" sz="1000" dirty="0">
                        <a:effectLst/>
                      </a:endParaRP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altLang="ja-JP" sz="1000" dirty="0">
                          <a:effectLst/>
                        </a:rPr>
                        <a:t>21:20</a:t>
                      </a:r>
                      <a:endParaRPr lang="ja-JP" altLang="ja-JP" sz="1000" dirty="0">
                        <a:effectLst/>
                      </a:endParaRPr>
                    </a:p>
                  </a:txBody>
                  <a:tcPr anchor="ctr"/>
                </a:tc>
                <a:tc>
                  <a:txBody>
                    <a:bodyPr/>
                    <a:lstStyle/>
                    <a:p>
                      <a:pPr algn="ctr"/>
                      <a:r>
                        <a:rPr kumimoji="1" lang="ja-JP" altLang="en-US" sz="1000" dirty="0"/>
                        <a:t>ー</a:t>
                      </a:r>
                    </a:p>
                  </a:txBody>
                  <a:tcPr anchor="ctr"/>
                </a:tc>
                <a:tc>
                  <a:txBody>
                    <a:bodyPr/>
                    <a:lstStyle/>
                    <a:p>
                      <a:pPr algn="ctr"/>
                      <a:r>
                        <a:rPr kumimoji="1" lang="ja-JP" altLang="en-US" sz="1000" dirty="0"/>
                        <a:t>グループディナー</a:t>
                      </a:r>
                    </a:p>
                  </a:txBody>
                  <a:tcPr anchor="ctr"/>
                </a:tc>
                <a:tc>
                  <a:txBody>
                    <a:bodyPr/>
                    <a:lstStyle/>
                    <a:p>
                      <a:pPr algn="ctr"/>
                      <a:r>
                        <a:rPr kumimoji="1" lang="en-US" altLang="ja-JP" sz="1000" dirty="0"/>
                        <a:t>1</a:t>
                      </a:r>
                      <a:r>
                        <a:rPr kumimoji="1" lang="ja-JP" altLang="en-US" sz="1000" dirty="0"/>
                        <a:t>時間</a:t>
                      </a:r>
                      <a:r>
                        <a:rPr kumimoji="1" lang="en-US" altLang="ja-JP" sz="1000" dirty="0"/>
                        <a:t>30</a:t>
                      </a:r>
                      <a:r>
                        <a:rPr kumimoji="1" lang="ja-JP" altLang="en-US" sz="1000" dirty="0"/>
                        <a:t>分</a:t>
                      </a:r>
                    </a:p>
                  </a:txBody>
                  <a:tcPr anchor="ctr"/>
                </a:tc>
                <a:extLst>
                  <a:ext uri="{0D108BD9-81ED-4DB2-BD59-A6C34878D82A}">
                    <a16:rowId xmlns:a16="http://schemas.microsoft.com/office/drawing/2014/main" val="2360486026"/>
                  </a:ext>
                </a:extLst>
              </a:tr>
              <a:tr h="24751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altLang="ja-JP" sz="1000" dirty="0">
                          <a:effectLst/>
                        </a:rPr>
                        <a:t>21:20</a:t>
                      </a:r>
                      <a:endParaRPr lang="ja-JP" altLang="ja-JP" sz="1000" dirty="0">
                        <a:effectLst/>
                      </a:endParaRP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altLang="ja-JP" sz="1000" dirty="0">
                          <a:effectLst/>
                        </a:rPr>
                        <a:t>0:00</a:t>
                      </a:r>
                      <a:endParaRPr lang="ja-JP" altLang="ja-JP" sz="1000" dirty="0">
                        <a:effectLst/>
                      </a:endParaRPr>
                    </a:p>
                  </a:txBody>
                  <a:tcPr anchor="ctr"/>
                </a:tc>
                <a:tc>
                  <a:txBody>
                    <a:bodyPr/>
                    <a:lstStyle/>
                    <a:p>
                      <a:pPr algn="ctr"/>
                      <a:r>
                        <a:rPr kumimoji="1" lang="ja-JP" altLang="en-US" sz="1000" dirty="0"/>
                        <a:t>グループワーク</a:t>
                      </a:r>
                      <a:r>
                        <a:rPr kumimoji="1" lang="en-US" altLang="ja-JP" sz="1000" dirty="0"/>
                        <a:t>Ⅱ</a:t>
                      </a:r>
                      <a:endParaRPr kumimoji="1" lang="ja-JP" altLang="en-US" sz="1000" dirty="0"/>
                    </a:p>
                  </a:txBody>
                  <a:tcPr anchor="ctr"/>
                </a:tc>
                <a:tc>
                  <a:txBody>
                    <a:bodyPr/>
                    <a:lstStyle/>
                    <a:p>
                      <a:pPr algn="ctr"/>
                      <a:r>
                        <a:rPr kumimoji="1" lang="ja-JP" altLang="en-US" sz="1000" dirty="0"/>
                        <a:t>研究計画書作成</a:t>
                      </a:r>
                    </a:p>
                  </a:txBody>
                  <a:tcPr anchor="ctr"/>
                </a:tc>
                <a:tc>
                  <a:txBody>
                    <a:bodyPr/>
                    <a:lstStyle/>
                    <a:p>
                      <a:pPr algn="ctr"/>
                      <a:r>
                        <a:rPr kumimoji="1" lang="en-US" altLang="ja-JP" sz="1000" dirty="0"/>
                        <a:t>2</a:t>
                      </a:r>
                      <a:r>
                        <a:rPr kumimoji="1" lang="ja-JP" altLang="en-US" sz="1000" dirty="0"/>
                        <a:t>時間</a:t>
                      </a:r>
                      <a:r>
                        <a:rPr kumimoji="1" lang="en-US" altLang="ja-JP" sz="1000" dirty="0"/>
                        <a:t>40</a:t>
                      </a:r>
                      <a:r>
                        <a:rPr kumimoji="1" lang="ja-JP" altLang="en-US" sz="1000" dirty="0"/>
                        <a:t>分</a:t>
                      </a:r>
                    </a:p>
                  </a:txBody>
                  <a:tcPr anchor="ctr"/>
                </a:tc>
                <a:extLst>
                  <a:ext uri="{0D108BD9-81ED-4DB2-BD59-A6C34878D82A}">
                    <a16:rowId xmlns:a16="http://schemas.microsoft.com/office/drawing/2014/main" val="1517663612"/>
                  </a:ext>
                </a:extLst>
              </a:tr>
            </a:tbl>
          </a:graphicData>
        </a:graphic>
      </p:graphicFrame>
      <p:graphicFrame>
        <p:nvGraphicFramePr>
          <p:cNvPr id="6" name="表 5">
            <a:extLst>
              <a:ext uri="{FF2B5EF4-FFF2-40B4-BE49-F238E27FC236}">
                <a16:creationId xmlns:a16="http://schemas.microsoft.com/office/drawing/2014/main" id="{FED9E8DD-E734-8618-A57F-289963603583}"/>
              </a:ext>
            </a:extLst>
          </p:cNvPr>
          <p:cNvGraphicFramePr>
            <a:graphicFrameLocks noGrp="1"/>
          </p:cNvGraphicFramePr>
          <p:nvPr>
            <p:extLst>
              <p:ext uri="{D42A27DB-BD31-4B8C-83A1-F6EECF244321}">
                <p14:modId xmlns:p14="http://schemas.microsoft.com/office/powerpoint/2010/main" val="702294714"/>
              </p:ext>
            </p:extLst>
          </p:nvPr>
        </p:nvGraphicFramePr>
        <p:xfrm>
          <a:off x="537067" y="4602392"/>
          <a:ext cx="6227619" cy="3432224"/>
        </p:xfrm>
        <a:graphic>
          <a:graphicData uri="http://schemas.openxmlformats.org/drawingml/2006/table">
            <a:tbl>
              <a:tblPr firstRow="1" bandRow="1">
                <a:tableStyleId>{46F890A9-2807-4EBB-B81D-B2AA78EC7F39}</a:tableStyleId>
              </a:tblPr>
              <a:tblGrid>
                <a:gridCol w="606137">
                  <a:extLst>
                    <a:ext uri="{9D8B030D-6E8A-4147-A177-3AD203B41FA5}">
                      <a16:colId xmlns:a16="http://schemas.microsoft.com/office/drawing/2014/main" val="3481023442"/>
                    </a:ext>
                  </a:extLst>
                </a:gridCol>
                <a:gridCol w="581891">
                  <a:extLst>
                    <a:ext uri="{9D8B030D-6E8A-4147-A177-3AD203B41FA5}">
                      <a16:colId xmlns:a16="http://schemas.microsoft.com/office/drawing/2014/main" val="2468124475"/>
                    </a:ext>
                  </a:extLst>
                </a:gridCol>
                <a:gridCol w="1302327">
                  <a:extLst>
                    <a:ext uri="{9D8B030D-6E8A-4147-A177-3AD203B41FA5}">
                      <a16:colId xmlns:a16="http://schemas.microsoft.com/office/drawing/2014/main" val="3106697956"/>
                    </a:ext>
                  </a:extLst>
                </a:gridCol>
                <a:gridCol w="2760518">
                  <a:extLst>
                    <a:ext uri="{9D8B030D-6E8A-4147-A177-3AD203B41FA5}">
                      <a16:colId xmlns:a16="http://schemas.microsoft.com/office/drawing/2014/main" val="2124270240"/>
                    </a:ext>
                  </a:extLst>
                </a:gridCol>
                <a:gridCol w="976746">
                  <a:extLst>
                    <a:ext uri="{9D8B030D-6E8A-4147-A177-3AD203B41FA5}">
                      <a16:colId xmlns:a16="http://schemas.microsoft.com/office/drawing/2014/main" val="1549881792"/>
                    </a:ext>
                  </a:extLst>
                </a:gridCol>
              </a:tblGrid>
              <a:tr h="194865">
                <a:tc gridSpan="2">
                  <a:txBody>
                    <a:bodyPr/>
                    <a:lstStyle/>
                    <a:p>
                      <a:pPr algn="ctr"/>
                      <a:r>
                        <a:rPr kumimoji="1" lang="ja-JP" altLang="en-US" sz="1000" dirty="0"/>
                        <a:t>時間</a:t>
                      </a:r>
                    </a:p>
                  </a:txBody>
                  <a:tcPr anchor="ctr">
                    <a:solidFill>
                      <a:srgbClr val="399DCF">
                        <a:alpha val="49000"/>
                      </a:srgbClr>
                    </a:solidFill>
                  </a:tcPr>
                </a:tc>
                <a:tc hMerge="1">
                  <a:txBody>
                    <a:bodyPr/>
                    <a:lstStyle/>
                    <a:p>
                      <a:pPr algn="ctr"/>
                      <a:endParaRPr kumimoji="1" lang="ja-JP" altLang="en-US" sz="1100" dirty="0"/>
                    </a:p>
                  </a:txBody>
                  <a:tcPr anchor="ctr">
                    <a:solidFill>
                      <a:srgbClr val="399DCF">
                        <a:alpha val="49000"/>
                      </a:srgbClr>
                    </a:solidFill>
                  </a:tcPr>
                </a:tc>
                <a:tc>
                  <a:txBody>
                    <a:bodyPr/>
                    <a:lstStyle/>
                    <a:p>
                      <a:pPr algn="ctr"/>
                      <a:r>
                        <a:rPr kumimoji="1" lang="ja-JP" altLang="en-US" sz="1000" dirty="0"/>
                        <a:t>形式</a:t>
                      </a:r>
                    </a:p>
                  </a:txBody>
                  <a:tcPr anchor="ctr">
                    <a:solidFill>
                      <a:srgbClr val="399DCF">
                        <a:alpha val="49000"/>
                      </a:srgbClr>
                    </a:solidFill>
                  </a:tcPr>
                </a:tc>
                <a:tc>
                  <a:txBody>
                    <a:bodyPr/>
                    <a:lstStyle/>
                    <a:p>
                      <a:pPr algn="ctr"/>
                      <a:r>
                        <a:rPr kumimoji="1" lang="ja-JP" altLang="en-US" sz="1000" dirty="0"/>
                        <a:t>内容</a:t>
                      </a:r>
                    </a:p>
                  </a:txBody>
                  <a:tcPr anchor="ctr">
                    <a:solidFill>
                      <a:srgbClr val="399DCF">
                        <a:alpha val="49000"/>
                      </a:srgbClr>
                    </a:solidFill>
                  </a:tcPr>
                </a:tc>
                <a:tc>
                  <a:txBody>
                    <a:bodyPr/>
                    <a:lstStyle/>
                    <a:p>
                      <a:pPr algn="ctr"/>
                      <a:r>
                        <a:rPr kumimoji="1" lang="ja-JP" altLang="en-US" sz="1000" dirty="0"/>
                        <a:t>所要時間</a:t>
                      </a:r>
                    </a:p>
                  </a:txBody>
                  <a:tcPr anchor="ctr">
                    <a:solidFill>
                      <a:srgbClr val="399DCF">
                        <a:alpha val="49000"/>
                      </a:srgbClr>
                    </a:solidFill>
                  </a:tcPr>
                </a:tc>
                <a:extLst>
                  <a:ext uri="{0D108BD9-81ED-4DB2-BD59-A6C34878D82A}">
                    <a16:rowId xmlns:a16="http://schemas.microsoft.com/office/drawing/2014/main" val="1999006307"/>
                  </a:ext>
                </a:extLst>
              </a:tr>
              <a:tr h="298792">
                <a:tc>
                  <a:txBody>
                    <a:bodyPr/>
                    <a:lstStyle/>
                    <a:p>
                      <a:pPr algn="ctr"/>
                      <a:r>
                        <a:rPr kumimoji="1" lang="en-US" altLang="ja-JP" sz="1000" dirty="0"/>
                        <a:t>9:00</a:t>
                      </a:r>
                      <a:endParaRPr kumimoji="1" lang="ja-JP" altLang="en-US" sz="1000" dirty="0"/>
                    </a:p>
                  </a:txBody>
                  <a:tcPr anchor="ctr"/>
                </a:tc>
                <a:tc>
                  <a:txBody>
                    <a:bodyPr/>
                    <a:lstStyle/>
                    <a:p>
                      <a:pPr algn="ctr"/>
                      <a:r>
                        <a:rPr kumimoji="1" lang="en-US" altLang="ja-JP" sz="1000" dirty="0"/>
                        <a:t>9:30</a:t>
                      </a:r>
                      <a:endParaRPr kumimoji="1" lang="ja-JP" altLang="en-US" sz="1000" dirty="0"/>
                    </a:p>
                  </a:txBody>
                  <a:tcPr anchor="ctr"/>
                </a:tc>
                <a:tc>
                  <a:txBody>
                    <a:bodyPr/>
                    <a:lstStyle/>
                    <a:p>
                      <a:pPr algn="ctr"/>
                      <a:r>
                        <a:rPr kumimoji="1" lang="ja-JP" altLang="en-US" sz="1000" dirty="0"/>
                        <a:t>ハンズオン</a:t>
                      </a:r>
                      <a:r>
                        <a:rPr kumimoji="1" lang="en-US" altLang="ja-JP" sz="1000" dirty="0"/>
                        <a:t>Ⅳ</a:t>
                      </a:r>
                      <a:endParaRPr kumimoji="1" lang="ja-JP" altLang="en-US" sz="1000" dirty="0"/>
                    </a:p>
                  </a:txBody>
                  <a:tcPr anchor="ctr"/>
                </a:tc>
                <a:tc>
                  <a:txBody>
                    <a:bodyPr/>
                    <a:lstStyle/>
                    <a:p>
                      <a:pPr algn="ctr"/>
                      <a:r>
                        <a:rPr kumimoji="1" lang="ja-JP" altLang="en-US" sz="1000" dirty="0"/>
                        <a:t>単変量解析実習（確認）</a:t>
                      </a:r>
                    </a:p>
                  </a:txBody>
                  <a:tcPr anchor="ctr"/>
                </a:tc>
                <a:tc>
                  <a:txBody>
                    <a:bodyPr/>
                    <a:lstStyle/>
                    <a:p>
                      <a:pPr algn="ctr"/>
                      <a:r>
                        <a:rPr kumimoji="1" lang="en-US" altLang="ja-JP" sz="1000" dirty="0"/>
                        <a:t>30</a:t>
                      </a:r>
                      <a:r>
                        <a:rPr kumimoji="1" lang="ja-JP" altLang="en-US" sz="1000" dirty="0"/>
                        <a:t>分</a:t>
                      </a:r>
                    </a:p>
                  </a:txBody>
                  <a:tcPr anchor="ctr"/>
                </a:tc>
                <a:extLst>
                  <a:ext uri="{0D108BD9-81ED-4DB2-BD59-A6C34878D82A}">
                    <a16:rowId xmlns:a16="http://schemas.microsoft.com/office/drawing/2014/main" val="1897369759"/>
                  </a:ext>
                </a:extLst>
              </a:tr>
              <a:tr h="29879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dirty="0"/>
                        <a:t>9:30</a:t>
                      </a:r>
                      <a:endParaRPr kumimoji="1" lang="ja-JP" altLang="en-US" sz="1000" dirty="0"/>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dirty="0"/>
                        <a:t>10:30</a:t>
                      </a:r>
                      <a:endParaRPr kumimoji="1" lang="ja-JP" altLang="en-US" sz="1000" dirty="0"/>
                    </a:p>
                  </a:txBody>
                  <a:tcPr anchor="ctr"/>
                </a:tc>
                <a:tc>
                  <a:txBody>
                    <a:bodyPr/>
                    <a:lstStyle/>
                    <a:p>
                      <a:pPr algn="ctr"/>
                      <a:r>
                        <a:rPr kumimoji="1" lang="ja-JP" altLang="en-US" sz="1000" dirty="0"/>
                        <a:t>講義</a:t>
                      </a:r>
                      <a:r>
                        <a:rPr kumimoji="1" lang="en-US" altLang="ja-JP" sz="1000" dirty="0"/>
                        <a:t>Ⅳ</a:t>
                      </a:r>
                      <a:endParaRPr kumimoji="1" lang="ja-JP" altLang="en-US" sz="1000" dirty="0"/>
                    </a:p>
                  </a:txBody>
                  <a:tcPr anchor="ctr"/>
                </a:tc>
                <a:tc>
                  <a:txBody>
                    <a:bodyPr/>
                    <a:lstStyle/>
                    <a:p>
                      <a:pPr algn="ctr"/>
                      <a:r>
                        <a:rPr kumimoji="1" lang="ja-JP" altLang="en-US" sz="1000" dirty="0"/>
                        <a:t>生存解析と多変量解析の構造</a:t>
                      </a:r>
                    </a:p>
                  </a:txBody>
                  <a:tcPr anchor="ctr"/>
                </a:tc>
                <a:tc>
                  <a:txBody>
                    <a:bodyPr/>
                    <a:lstStyle/>
                    <a:p>
                      <a:pPr algn="ctr"/>
                      <a:r>
                        <a:rPr kumimoji="1" lang="en-US" altLang="ja-JP" sz="1000" dirty="0"/>
                        <a:t>1</a:t>
                      </a:r>
                      <a:r>
                        <a:rPr kumimoji="1" lang="ja-JP" altLang="en-US" sz="1000" dirty="0"/>
                        <a:t>時間</a:t>
                      </a:r>
                    </a:p>
                  </a:txBody>
                  <a:tcPr anchor="ctr"/>
                </a:tc>
                <a:extLst>
                  <a:ext uri="{0D108BD9-81ED-4DB2-BD59-A6C34878D82A}">
                    <a16:rowId xmlns:a16="http://schemas.microsoft.com/office/drawing/2014/main" val="402405301"/>
                  </a:ext>
                </a:extLst>
              </a:tr>
              <a:tr h="22335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dirty="0"/>
                        <a:t>10:30</a:t>
                      </a:r>
                      <a:endParaRPr kumimoji="1" lang="ja-JP" altLang="en-US" sz="1000" dirty="0"/>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dirty="0"/>
                        <a:t>10:50</a:t>
                      </a:r>
                      <a:endParaRPr kumimoji="1" lang="ja-JP" altLang="en-US" sz="1000" dirty="0"/>
                    </a:p>
                  </a:txBody>
                  <a:tcPr anchor="ctr"/>
                </a:tc>
                <a:tc>
                  <a:txBody>
                    <a:bodyPr/>
                    <a:lstStyle/>
                    <a:p>
                      <a:pPr algn="ctr"/>
                      <a:r>
                        <a:rPr kumimoji="1" lang="ja-JP" altLang="en-US" sz="1000" dirty="0"/>
                        <a:t>ー</a:t>
                      </a:r>
                    </a:p>
                  </a:txBody>
                  <a:tcPr anchor="ctr"/>
                </a:tc>
                <a:tc>
                  <a:txBody>
                    <a:bodyPr/>
                    <a:lstStyle/>
                    <a:p>
                      <a:pPr algn="ctr"/>
                      <a:r>
                        <a:rPr kumimoji="1" lang="ja-JP" altLang="en-US" sz="1000" dirty="0"/>
                        <a:t>休憩</a:t>
                      </a:r>
                    </a:p>
                  </a:txBody>
                  <a:tcPr anchor="ctr"/>
                </a:tc>
                <a:tc>
                  <a:txBody>
                    <a:bodyPr/>
                    <a:lstStyle/>
                    <a:p>
                      <a:pPr algn="ctr"/>
                      <a:r>
                        <a:rPr kumimoji="1" lang="en-US" altLang="ja-JP" sz="1000" dirty="0"/>
                        <a:t>20</a:t>
                      </a:r>
                      <a:r>
                        <a:rPr kumimoji="1" lang="ja-JP" altLang="en-US" sz="1000" dirty="0"/>
                        <a:t>分</a:t>
                      </a:r>
                    </a:p>
                  </a:txBody>
                  <a:tcPr anchor="ctr"/>
                </a:tc>
                <a:extLst>
                  <a:ext uri="{0D108BD9-81ED-4DB2-BD59-A6C34878D82A}">
                    <a16:rowId xmlns:a16="http://schemas.microsoft.com/office/drawing/2014/main" val="1436147395"/>
                  </a:ext>
                </a:extLst>
              </a:tr>
              <a:tr h="22335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dirty="0"/>
                        <a:t>10:50</a:t>
                      </a:r>
                      <a:endParaRPr kumimoji="1" lang="ja-JP" altLang="en-US" sz="1000" dirty="0"/>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dirty="0"/>
                        <a:t>11:50</a:t>
                      </a:r>
                      <a:endParaRPr kumimoji="1" lang="ja-JP" altLang="en-US" sz="1000" dirty="0"/>
                    </a:p>
                  </a:txBody>
                  <a:tcPr anchor="ctr"/>
                </a:tc>
                <a:tc>
                  <a:txBody>
                    <a:bodyPr/>
                    <a:lstStyle/>
                    <a:p>
                      <a:pPr algn="ctr"/>
                      <a:r>
                        <a:rPr kumimoji="1" lang="ja-JP" altLang="en-US" sz="1000" dirty="0"/>
                        <a:t>ハンズオン</a:t>
                      </a:r>
                      <a:r>
                        <a:rPr kumimoji="1" lang="en-US" altLang="ja-JP" sz="1000" dirty="0"/>
                        <a:t>Ⅴ</a:t>
                      </a:r>
                      <a:endParaRPr kumimoji="1" lang="ja-JP" altLang="en-US" sz="1000" dirty="0"/>
                    </a:p>
                  </a:txBody>
                  <a:tcPr anchor="ctr"/>
                </a:tc>
                <a:tc>
                  <a:txBody>
                    <a:bodyPr/>
                    <a:lstStyle/>
                    <a:p>
                      <a:pPr algn="ctr"/>
                      <a:r>
                        <a:rPr kumimoji="1" lang="ja-JP" altLang="en-US" sz="1000" dirty="0"/>
                        <a:t>生存解析・多変量解析実習</a:t>
                      </a:r>
                    </a:p>
                  </a:txBody>
                  <a:tcPr anchor="ctr"/>
                </a:tc>
                <a:tc>
                  <a:txBody>
                    <a:bodyPr/>
                    <a:lstStyle/>
                    <a:p>
                      <a:pPr algn="ctr"/>
                      <a:r>
                        <a:rPr kumimoji="1" lang="en-US" altLang="ja-JP" sz="1000" dirty="0"/>
                        <a:t>1</a:t>
                      </a:r>
                      <a:r>
                        <a:rPr kumimoji="1" lang="ja-JP" altLang="en-US" sz="1000" dirty="0"/>
                        <a:t>時間</a:t>
                      </a:r>
                    </a:p>
                  </a:txBody>
                  <a:tcPr anchor="ctr"/>
                </a:tc>
                <a:extLst>
                  <a:ext uri="{0D108BD9-81ED-4DB2-BD59-A6C34878D82A}">
                    <a16:rowId xmlns:a16="http://schemas.microsoft.com/office/drawing/2014/main" val="1894421289"/>
                  </a:ext>
                </a:extLst>
              </a:tr>
              <a:tr h="22335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dirty="0"/>
                        <a:t>11:50</a:t>
                      </a:r>
                      <a:endParaRPr kumimoji="1" lang="ja-JP" altLang="en-US" sz="1000" dirty="0"/>
                    </a:p>
                  </a:txBody>
                  <a:tcPr anchor="ctr"/>
                </a:tc>
                <a:tc>
                  <a:txBody>
                    <a:bodyPr/>
                    <a:lstStyle/>
                    <a:p>
                      <a:pPr algn="ctr"/>
                      <a:r>
                        <a:rPr kumimoji="1" lang="en-US" altLang="ja-JP" sz="1000" dirty="0"/>
                        <a:t>12:20</a:t>
                      </a:r>
                      <a:endParaRPr kumimoji="1" lang="ja-JP" altLang="en-US" sz="1000" dirty="0"/>
                    </a:p>
                  </a:txBody>
                  <a:tcPr anchor="ctr"/>
                </a:tc>
                <a:tc>
                  <a:txBody>
                    <a:bodyPr/>
                    <a:lstStyle/>
                    <a:p>
                      <a:pPr algn="ctr"/>
                      <a:r>
                        <a:rPr kumimoji="1" lang="ja-JP" altLang="en-US" sz="1000" dirty="0"/>
                        <a:t>講義</a:t>
                      </a:r>
                      <a:r>
                        <a:rPr kumimoji="1" lang="en-US" altLang="ja-JP" sz="1000" dirty="0"/>
                        <a:t>Ⅴ</a:t>
                      </a:r>
                      <a:endParaRPr kumimoji="1" lang="ja-JP" altLang="en-US" sz="1000" dirty="0"/>
                    </a:p>
                  </a:txBody>
                  <a:tcPr anchor="ctr"/>
                </a:tc>
                <a:tc>
                  <a:txBody>
                    <a:bodyPr/>
                    <a:lstStyle/>
                    <a:p>
                      <a:pPr algn="ctr"/>
                      <a:r>
                        <a:rPr kumimoji="1" lang="ja-JP" altLang="en-US" sz="1000" dirty="0"/>
                        <a:t>臨床研究に必要な図表</a:t>
                      </a:r>
                    </a:p>
                  </a:txBody>
                  <a:tcPr anchor="ctr"/>
                </a:tc>
                <a:tc>
                  <a:txBody>
                    <a:bodyPr/>
                    <a:lstStyle/>
                    <a:p>
                      <a:pPr algn="ctr"/>
                      <a:r>
                        <a:rPr kumimoji="1" lang="en-US" altLang="ja-JP" sz="1000" dirty="0"/>
                        <a:t>30</a:t>
                      </a:r>
                      <a:r>
                        <a:rPr kumimoji="1" lang="ja-JP" altLang="en-US" sz="1000" dirty="0"/>
                        <a:t>分</a:t>
                      </a:r>
                    </a:p>
                  </a:txBody>
                  <a:tcPr anchor="ctr"/>
                </a:tc>
                <a:extLst>
                  <a:ext uri="{0D108BD9-81ED-4DB2-BD59-A6C34878D82A}">
                    <a16:rowId xmlns:a16="http://schemas.microsoft.com/office/drawing/2014/main" val="169426090"/>
                  </a:ext>
                </a:extLst>
              </a:tr>
              <a:tr h="22335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dirty="0"/>
                        <a:t>12:20</a:t>
                      </a:r>
                      <a:endParaRPr kumimoji="1" lang="ja-JP" altLang="en-US" sz="1000" dirty="0"/>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dirty="0"/>
                        <a:t>13:20</a:t>
                      </a:r>
                      <a:endParaRPr kumimoji="1" lang="ja-JP" altLang="en-US" sz="1000" dirty="0"/>
                    </a:p>
                  </a:txBody>
                  <a:tcPr anchor="ctr"/>
                </a:tc>
                <a:tc>
                  <a:txBody>
                    <a:bodyPr/>
                    <a:lstStyle/>
                    <a:p>
                      <a:pPr algn="ctr"/>
                      <a:r>
                        <a:rPr kumimoji="1" lang="ja-JP" altLang="en-US" sz="1000" dirty="0"/>
                        <a:t>ー</a:t>
                      </a:r>
                    </a:p>
                  </a:txBody>
                  <a:tcPr anchor="ctr"/>
                </a:tc>
                <a:tc>
                  <a:txBody>
                    <a:bodyPr/>
                    <a:lstStyle/>
                    <a:p>
                      <a:pPr algn="ctr"/>
                      <a:r>
                        <a:rPr kumimoji="1" lang="ja-JP" altLang="en-US" sz="1000" dirty="0"/>
                        <a:t>昼食</a:t>
                      </a:r>
                    </a:p>
                  </a:txBody>
                  <a:tcPr anchor="ctr"/>
                </a:tc>
                <a:tc>
                  <a:txBody>
                    <a:bodyPr/>
                    <a:lstStyle/>
                    <a:p>
                      <a:pPr algn="ctr"/>
                      <a:r>
                        <a:rPr kumimoji="1" lang="en-US" altLang="ja-JP" sz="1000" dirty="0"/>
                        <a:t>1</a:t>
                      </a:r>
                      <a:r>
                        <a:rPr kumimoji="1" lang="ja-JP" altLang="en-US" sz="1000" dirty="0"/>
                        <a:t>時間</a:t>
                      </a:r>
                    </a:p>
                  </a:txBody>
                  <a:tcPr anchor="ctr"/>
                </a:tc>
                <a:extLst>
                  <a:ext uri="{0D108BD9-81ED-4DB2-BD59-A6C34878D82A}">
                    <a16:rowId xmlns:a16="http://schemas.microsoft.com/office/drawing/2014/main" val="3623153525"/>
                  </a:ext>
                </a:extLst>
              </a:tr>
              <a:tr h="22335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dirty="0"/>
                        <a:t>13:20</a:t>
                      </a:r>
                      <a:endParaRPr kumimoji="1" lang="ja-JP" altLang="en-US" sz="1000" dirty="0"/>
                    </a:p>
                  </a:txBody>
                  <a:tcPr anchor="ctr"/>
                </a:tc>
                <a:tc>
                  <a:txBody>
                    <a:bodyPr/>
                    <a:lstStyle/>
                    <a:p>
                      <a:pPr algn="ctr"/>
                      <a:r>
                        <a:rPr kumimoji="1" lang="en-US" altLang="ja-JP" sz="1000" dirty="0"/>
                        <a:t>15:20</a:t>
                      </a:r>
                      <a:endParaRPr kumimoji="1" lang="ja-JP" altLang="en-US" sz="1000" dirty="0"/>
                    </a:p>
                  </a:txBody>
                  <a:tcPr anchor="ctr"/>
                </a:tc>
                <a:tc>
                  <a:txBody>
                    <a:bodyPr/>
                    <a:lstStyle/>
                    <a:p>
                      <a:pPr algn="ctr"/>
                      <a:r>
                        <a:rPr kumimoji="1" lang="ja-JP" altLang="en-US" sz="1000" dirty="0"/>
                        <a:t>グループワーク</a:t>
                      </a:r>
                      <a:r>
                        <a:rPr kumimoji="1" lang="en-US" altLang="ja-JP" sz="1000" dirty="0"/>
                        <a:t>Ⅲ</a:t>
                      </a:r>
                      <a:endParaRPr kumimoji="1" lang="ja-JP" altLang="en-US" sz="1000" dirty="0"/>
                    </a:p>
                  </a:txBody>
                  <a:tcPr anchor="ctr"/>
                </a:tc>
                <a:tc>
                  <a:txBody>
                    <a:bodyPr/>
                    <a:lstStyle/>
                    <a:p>
                      <a:pPr algn="ctr"/>
                      <a:r>
                        <a:rPr kumimoji="1" lang="ja-JP" altLang="en-US" sz="1000" dirty="0"/>
                        <a:t>データ解析実習・図表作成</a:t>
                      </a:r>
                    </a:p>
                  </a:txBody>
                  <a:tcPr anchor="ctr"/>
                </a:tc>
                <a:tc>
                  <a:txBody>
                    <a:bodyPr/>
                    <a:lstStyle/>
                    <a:p>
                      <a:pPr algn="ctr"/>
                      <a:r>
                        <a:rPr kumimoji="1" lang="en-US" altLang="ja-JP" sz="1000" dirty="0"/>
                        <a:t>2</a:t>
                      </a:r>
                      <a:r>
                        <a:rPr kumimoji="1" lang="ja-JP" altLang="en-US" sz="1000" dirty="0"/>
                        <a:t>時間</a:t>
                      </a:r>
                    </a:p>
                  </a:txBody>
                  <a:tcPr anchor="ctr"/>
                </a:tc>
                <a:extLst>
                  <a:ext uri="{0D108BD9-81ED-4DB2-BD59-A6C34878D82A}">
                    <a16:rowId xmlns:a16="http://schemas.microsoft.com/office/drawing/2014/main" val="2791309132"/>
                  </a:ext>
                </a:extLst>
              </a:tr>
              <a:tr h="223352">
                <a:tc>
                  <a:txBody>
                    <a:bodyPr/>
                    <a:lstStyle/>
                    <a:p>
                      <a:pPr algn="ctr"/>
                      <a:r>
                        <a:rPr kumimoji="1" lang="en-US" altLang="ja-JP" sz="1000" dirty="0"/>
                        <a:t>15:20</a:t>
                      </a:r>
                      <a:endParaRPr kumimoji="1" lang="ja-JP" altLang="en-US" sz="1000" dirty="0"/>
                    </a:p>
                  </a:txBody>
                  <a:tcPr anchor="ctr"/>
                </a:tc>
                <a:tc>
                  <a:txBody>
                    <a:bodyPr/>
                    <a:lstStyle/>
                    <a:p>
                      <a:pPr algn="ctr"/>
                      <a:r>
                        <a:rPr kumimoji="1" lang="en-US" altLang="ja-JP" sz="1000" dirty="0"/>
                        <a:t>15:50</a:t>
                      </a:r>
                      <a:endParaRPr kumimoji="1" lang="ja-JP" altLang="en-US" sz="1000" dirty="0"/>
                    </a:p>
                  </a:txBody>
                  <a:tcPr anchor="ctr"/>
                </a:tc>
                <a:tc>
                  <a:txBody>
                    <a:bodyPr/>
                    <a:lstStyle/>
                    <a:p>
                      <a:pPr algn="ctr"/>
                      <a:r>
                        <a:rPr kumimoji="1" lang="ja-JP" altLang="en-US" sz="1000" dirty="0"/>
                        <a:t>講義</a:t>
                      </a:r>
                      <a:r>
                        <a:rPr kumimoji="1" lang="en-US" altLang="ja-JP" sz="1000" dirty="0"/>
                        <a:t>Ⅵ</a:t>
                      </a:r>
                      <a:endParaRPr kumimoji="1" lang="ja-JP" altLang="en-US" sz="1000" dirty="0"/>
                    </a:p>
                  </a:txBody>
                  <a:tcPr anchor="ctr"/>
                </a:tc>
                <a:tc>
                  <a:txBody>
                    <a:bodyPr/>
                    <a:lstStyle/>
                    <a:p>
                      <a:pPr algn="ctr"/>
                      <a:r>
                        <a:rPr kumimoji="1" lang="ja-JP" altLang="en-US" sz="1000" dirty="0"/>
                        <a:t>現実性と科学性のトレードオフ</a:t>
                      </a:r>
                    </a:p>
                  </a:txBody>
                  <a:tcPr anchor="ctr"/>
                </a:tc>
                <a:tc>
                  <a:txBody>
                    <a:bodyPr/>
                    <a:lstStyle/>
                    <a:p>
                      <a:pPr algn="ctr"/>
                      <a:r>
                        <a:rPr kumimoji="1" lang="en-US" altLang="ja-JP" sz="1000" dirty="0"/>
                        <a:t>30</a:t>
                      </a:r>
                      <a:r>
                        <a:rPr kumimoji="1" lang="ja-JP" altLang="en-US" sz="1000" dirty="0"/>
                        <a:t>分</a:t>
                      </a:r>
                    </a:p>
                  </a:txBody>
                  <a:tcPr anchor="ctr"/>
                </a:tc>
                <a:extLst>
                  <a:ext uri="{0D108BD9-81ED-4DB2-BD59-A6C34878D82A}">
                    <a16:rowId xmlns:a16="http://schemas.microsoft.com/office/drawing/2014/main" val="1056635087"/>
                  </a:ext>
                </a:extLst>
              </a:tr>
              <a:tr h="22335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dirty="0"/>
                        <a:t>15:50</a:t>
                      </a:r>
                      <a:endParaRPr kumimoji="1" lang="ja-JP" altLang="en-US" sz="1000" dirty="0"/>
                    </a:p>
                  </a:txBody>
                  <a:tcPr anchor="ctr"/>
                </a:tc>
                <a:tc>
                  <a:txBody>
                    <a:bodyPr/>
                    <a:lstStyle/>
                    <a:p>
                      <a:pPr algn="ctr"/>
                      <a:r>
                        <a:rPr kumimoji="1" lang="en-US" altLang="ja-JP" sz="1000" dirty="0"/>
                        <a:t>16:20</a:t>
                      </a:r>
                      <a:endParaRPr kumimoji="1" lang="ja-JP" altLang="en-US" sz="1000" dirty="0"/>
                    </a:p>
                  </a:txBody>
                  <a:tcPr anchor="ctr"/>
                </a:tc>
                <a:tc>
                  <a:txBody>
                    <a:bodyPr/>
                    <a:lstStyle/>
                    <a:p>
                      <a:pPr algn="ctr"/>
                      <a:r>
                        <a:rPr kumimoji="1" lang="ja-JP" altLang="en-US" sz="1000" dirty="0"/>
                        <a:t>ー</a:t>
                      </a:r>
                    </a:p>
                  </a:txBody>
                  <a:tcPr anchor="ctr"/>
                </a:tc>
                <a:tc>
                  <a:txBody>
                    <a:bodyPr/>
                    <a:lstStyle/>
                    <a:p>
                      <a:pPr algn="ctr"/>
                      <a:r>
                        <a:rPr kumimoji="1" lang="ja-JP" altLang="en-US" sz="1000" dirty="0"/>
                        <a:t>休憩</a:t>
                      </a:r>
                    </a:p>
                  </a:txBody>
                  <a:tcPr anchor="ctr"/>
                </a:tc>
                <a:tc>
                  <a:txBody>
                    <a:bodyPr/>
                    <a:lstStyle/>
                    <a:p>
                      <a:pPr algn="ctr"/>
                      <a:r>
                        <a:rPr kumimoji="1" lang="en-US" altLang="ja-JP" sz="1000" dirty="0"/>
                        <a:t>30</a:t>
                      </a:r>
                      <a:r>
                        <a:rPr kumimoji="1" lang="ja-JP" altLang="en-US" sz="1000" dirty="0"/>
                        <a:t>分</a:t>
                      </a:r>
                    </a:p>
                  </a:txBody>
                  <a:tcPr anchor="ctr"/>
                </a:tc>
                <a:extLst>
                  <a:ext uri="{0D108BD9-81ED-4DB2-BD59-A6C34878D82A}">
                    <a16:rowId xmlns:a16="http://schemas.microsoft.com/office/drawing/2014/main" val="3689952538"/>
                  </a:ext>
                </a:extLst>
              </a:tr>
              <a:tr h="22335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kern="1200" dirty="0">
                          <a:solidFill>
                            <a:schemeClr val="dk1"/>
                          </a:solidFill>
                          <a:effectLst/>
                          <a:latin typeface="+mn-lt"/>
                          <a:ea typeface="+mn-ea"/>
                          <a:cs typeface="+mn-cs"/>
                        </a:rPr>
                        <a:t>16:20</a:t>
                      </a:r>
                      <a:endParaRPr lang="ja-JP" altLang="ja-JP" sz="1000" dirty="0">
                        <a:effectLst/>
                      </a:endParaRP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kern="1200" dirty="0">
                          <a:solidFill>
                            <a:schemeClr val="dk1"/>
                          </a:solidFill>
                          <a:effectLst/>
                          <a:latin typeface="+mn-lt"/>
                          <a:ea typeface="+mn-ea"/>
                          <a:cs typeface="+mn-cs"/>
                        </a:rPr>
                        <a:t>18:00</a:t>
                      </a:r>
                      <a:endParaRPr lang="ja-JP" altLang="ja-JP" sz="1000" dirty="0">
                        <a:effectLst/>
                      </a:endParaRPr>
                    </a:p>
                  </a:txBody>
                  <a:tcPr anchor="ctr"/>
                </a:tc>
                <a:tc>
                  <a:txBody>
                    <a:bodyPr/>
                    <a:lstStyle/>
                    <a:p>
                      <a:pPr algn="ctr"/>
                      <a:r>
                        <a:rPr kumimoji="1" lang="ja-JP" altLang="en-US" sz="1000" dirty="0"/>
                        <a:t>グループワーク</a:t>
                      </a:r>
                      <a:r>
                        <a:rPr kumimoji="1" lang="en-US" altLang="ja-JP" sz="1000" dirty="0"/>
                        <a:t>Ⅳ</a:t>
                      </a:r>
                      <a:endParaRPr kumimoji="1" lang="ja-JP" altLang="en-US" sz="1000" dirty="0"/>
                    </a:p>
                  </a:txBody>
                  <a:tcPr anchor="ctr"/>
                </a:tc>
                <a:tc>
                  <a:txBody>
                    <a:bodyPr/>
                    <a:lstStyle/>
                    <a:p>
                      <a:pPr algn="ctr"/>
                      <a:r>
                        <a:rPr kumimoji="1" lang="ja-JP" altLang="en-US" sz="1000" dirty="0"/>
                        <a:t>研究計画書作成・データ解析</a:t>
                      </a:r>
                    </a:p>
                  </a:txBody>
                  <a:tcPr anchor="ctr"/>
                </a:tc>
                <a:tc>
                  <a:txBody>
                    <a:bodyPr/>
                    <a:lstStyle/>
                    <a:p>
                      <a:pPr algn="ctr"/>
                      <a:r>
                        <a:rPr kumimoji="1" lang="en-US" altLang="ja-JP" sz="1000" dirty="0"/>
                        <a:t>1</a:t>
                      </a:r>
                      <a:r>
                        <a:rPr kumimoji="1" lang="ja-JP" altLang="en-US" sz="1000" dirty="0"/>
                        <a:t>時間</a:t>
                      </a:r>
                      <a:r>
                        <a:rPr kumimoji="1" lang="en-US" altLang="ja-JP" sz="1000" dirty="0"/>
                        <a:t>40</a:t>
                      </a:r>
                      <a:r>
                        <a:rPr kumimoji="1" lang="ja-JP" altLang="en-US" sz="1000" dirty="0"/>
                        <a:t>分</a:t>
                      </a:r>
                    </a:p>
                  </a:txBody>
                  <a:tcPr anchor="ctr"/>
                </a:tc>
                <a:extLst>
                  <a:ext uri="{0D108BD9-81ED-4DB2-BD59-A6C34878D82A}">
                    <a16:rowId xmlns:a16="http://schemas.microsoft.com/office/drawing/2014/main" val="2451817159"/>
                  </a:ext>
                </a:extLst>
              </a:tr>
              <a:tr h="22335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kern="1200" dirty="0">
                          <a:solidFill>
                            <a:schemeClr val="dk1"/>
                          </a:solidFill>
                          <a:effectLst/>
                          <a:latin typeface="+mn-lt"/>
                          <a:ea typeface="+mn-ea"/>
                          <a:cs typeface="+mn-cs"/>
                        </a:rPr>
                        <a:t>18:00</a:t>
                      </a:r>
                      <a:endParaRPr lang="ja-JP" altLang="ja-JP" sz="1000" dirty="0">
                        <a:effectLst/>
                      </a:endParaRP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altLang="ja-JP" sz="1000" dirty="0">
                          <a:effectLst/>
                        </a:rPr>
                        <a:t>20:00</a:t>
                      </a:r>
                      <a:endParaRPr lang="ja-JP" altLang="ja-JP" sz="1000" dirty="0">
                        <a:effectLst/>
                      </a:endParaRPr>
                    </a:p>
                  </a:txBody>
                  <a:tcPr anchor="ctr"/>
                </a:tc>
                <a:tc>
                  <a:txBody>
                    <a:bodyPr/>
                    <a:lstStyle/>
                    <a:p>
                      <a:pPr algn="ctr"/>
                      <a:r>
                        <a:rPr kumimoji="1" lang="ja-JP" altLang="en-US" sz="1000" dirty="0"/>
                        <a:t>ー</a:t>
                      </a:r>
                    </a:p>
                  </a:txBody>
                  <a:tcPr anchor="ctr"/>
                </a:tc>
                <a:tc>
                  <a:txBody>
                    <a:bodyPr/>
                    <a:lstStyle/>
                    <a:p>
                      <a:pPr algn="ctr"/>
                      <a:r>
                        <a:rPr kumimoji="1" lang="ja-JP" altLang="en-US" sz="1000" dirty="0"/>
                        <a:t>ネットワークディナー</a:t>
                      </a:r>
                    </a:p>
                  </a:txBody>
                  <a:tcPr anchor="ctr"/>
                </a:tc>
                <a:tc>
                  <a:txBody>
                    <a:bodyPr/>
                    <a:lstStyle/>
                    <a:p>
                      <a:pPr algn="ctr"/>
                      <a:r>
                        <a:rPr kumimoji="1" lang="en-US" altLang="ja-JP" sz="1000" dirty="0"/>
                        <a:t>2</a:t>
                      </a:r>
                      <a:r>
                        <a:rPr kumimoji="1" lang="ja-JP" altLang="en-US" sz="1000" dirty="0"/>
                        <a:t>時間</a:t>
                      </a:r>
                    </a:p>
                  </a:txBody>
                  <a:tcPr anchor="ctr"/>
                </a:tc>
                <a:extLst>
                  <a:ext uri="{0D108BD9-81ED-4DB2-BD59-A6C34878D82A}">
                    <a16:rowId xmlns:a16="http://schemas.microsoft.com/office/drawing/2014/main" val="2219583538"/>
                  </a:ext>
                </a:extLst>
              </a:tr>
              <a:tr h="316656">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altLang="ja-JP" sz="1000" dirty="0">
                          <a:effectLst/>
                        </a:rPr>
                        <a:t>20:00</a:t>
                      </a:r>
                      <a:endParaRPr lang="ja-JP" altLang="ja-JP" sz="1000" dirty="0">
                        <a:effectLst/>
                      </a:endParaRP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altLang="ja-JP" sz="1000" dirty="0">
                          <a:effectLst/>
                        </a:rPr>
                        <a:t>0:00</a:t>
                      </a:r>
                      <a:endParaRPr lang="ja-JP" altLang="ja-JP" sz="1000" dirty="0">
                        <a:effectLst/>
                      </a:endParaRPr>
                    </a:p>
                  </a:txBody>
                  <a:tcPr anchor="ctr"/>
                </a:tc>
                <a:tc>
                  <a:txBody>
                    <a:bodyPr/>
                    <a:lstStyle/>
                    <a:p>
                      <a:pPr algn="ctr"/>
                      <a:r>
                        <a:rPr kumimoji="1" lang="ja-JP" altLang="en-US" sz="1000" dirty="0"/>
                        <a:t>グループワーク</a:t>
                      </a:r>
                      <a:r>
                        <a:rPr kumimoji="1" lang="en-US" altLang="ja-JP" sz="1000" dirty="0"/>
                        <a:t>Ⅴ</a:t>
                      </a:r>
                      <a:endParaRPr kumimoji="1" lang="ja-JP" altLang="en-US" sz="1000" dirty="0"/>
                    </a:p>
                  </a:txBody>
                  <a:tcPr anchor="ctr"/>
                </a:tc>
                <a:tc>
                  <a:txBody>
                    <a:bodyPr/>
                    <a:lstStyle/>
                    <a:p>
                      <a:pPr algn="ctr"/>
                      <a:r>
                        <a:rPr kumimoji="1" lang="ja-JP" altLang="en-US" sz="1000" dirty="0"/>
                        <a:t>研究計画書作成・統計解析</a:t>
                      </a:r>
                      <a:endParaRPr kumimoji="1" lang="en-US" altLang="ja-JP" sz="1000" dirty="0"/>
                    </a:p>
                    <a:p>
                      <a:pPr algn="ctr"/>
                      <a:r>
                        <a:rPr kumimoji="1" lang="ja-JP" altLang="en-US" sz="1000" dirty="0"/>
                        <a:t>発表用資料作成</a:t>
                      </a:r>
                    </a:p>
                  </a:txBody>
                  <a:tcPr anchor="ctr"/>
                </a:tc>
                <a:tc>
                  <a:txBody>
                    <a:bodyPr/>
                    <a:lstStyle/>
                    <a:p>
                      <a:pPr algn="ctr"/>
                      <a:r>
                        <a:rPr kumimoji="1" lang="en-US" altLang="ja-JP" sz="1000" dirty="0"/>
                        <a:t>4</a:t>
                      </a:r>
                      <a:r>
                        <a:rPr kumimoji="1" lang="ja-JP" altLang="en-US" sz="1000" dirty="0"/>
                        <a:t>時間</a:t>
                      </a:r>
                    </a:p>
                  </a:txBody>
                  <a:tcPr anchor="ctr"/>
                </a:tc>
                <a:extLst>
                  <a:ext uri="{0D108BD9-81ED-4DB2-BD59-A6C34878D82A}">
                    <a16:rowId xmlns:a16="http://schemas.microsoft.com/office/drawing/2014/main" val="2360486026"/>
                  </a:ext>
                </a:extLst>
              </a:tr>
            </a:tbl>
          </a:graphicData>
        </a:graphic>
      </p:graphicFrame>
      <p:sp>
        <p:nvSpPr>
          <p:cNvPr id="7" name="正方形/長方形 6">
            <a:extLst>
              <a:ext uri="{FF2B5EF4-FFF2-40B4-BE49-F238E27FC236}">
                <a16:creationId xmlns:a16="http://schemas.microsoft.com/office/drawing/2014/main" id="{A889F8CD-B817-C9AF-F4C2-D3908929F29A}"/>
              </a:ext>
            </a:extLst>
          </p:cNvPr>
          <p:cNvSpPr/>
          <p:nvPr/>
        </p:nvSpPr>
        <p:spPr>
          <a:xfrm>
            <a:off x="60927" y="5607378"/>
            <a:ext cx="347788" cy="1283105"/>
          </a:xfrm>
          <a:prstGeom prst="rect">
            <a:avLst/>
          </a:prstGeom>
          <a:solidFill>
            <a:srgbClr val="399DCF"/>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en-US" altLang="ja-JP" sz="1200" b="1" dirty="0"/>
              <a:t>10</a:t>
            </a:r>
            <a:r>
              <a:rPr kumimoji="1" lang="ja-JP" altLang="en-US" sz="1200" b="1" dirty="0"/>
              <a:t>日㈮</a:t>
            </a:r>
          </a:p>
        </p:txBody>
      </p:sp>
      <p:sp>
        <p:nvSpPr>
          <p:cNvPr id="8" name="正方形/長方形 7">
            <a:extLst>
              <a:ext uri="{FF2B5EF4-FFF2-40B4-BE49-F238E27FC236}">
                <a16:creationId xmlns:a16="http://schemas.microsoft.com/office/drawing/2014/main" id="{E58A1489-0F5B-74B4-9379-39F6E618C003}"/>
              </a:ext>
            </a:extLst>
          </p:cNvPr>
          <p:cNvSpPr/>
          <p:nvPr/>
        </p:nvSpPr>
        <p:spPr>
          <a:xfrm>
            <a:off x="60927" y="8311695"/>
            <a:ext cx="347788" cy="1283105"/>
          </a:xfrm>
          <a:prstGeom prst="rect">
            <a:avLst/>
          </a:prstGeom>
          <a:solidFill>
            <a:srgbClr val="399DCF"/>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en-US" altLang="ja-JP" sz="1200" b="1" dirty="0"/>
              <a:t>11</a:t>
            </a:r>
            <a:r>
              <a:rPr kumimoji="1" lang="ja-JP" altLang="en-US" sz="1200" b="1" dirty="0"/>
              <a:t>日㈯</a:t>
            </a:r>
          </a:p>
        </p:txBody>
      </p:sp>
      <p:graphicFrame>
        <p:nvGraphicFramePr>
          <p:cNvPr id="9" name="表 8">
            <a:extLst>
              <a:ext uri="{FF2B5EF4-FFF2-40B4-BE49-F238E27FC236}">
                <a16:creationId xmlns:a16="http://schemas.microsoft.com/office/drawing/2014/main" id="{35A7EB4F-4F3A-9B8C-B18C-50BEEE9C677F}"/>
              </a:ext>
            </a:extLst>
          </p:cNvPr>
          <p:cNvGraphicFramePr>
            <a:graphicFrameLocks noGrp="1"/>
          </p:cNvGraphicFramePr>
          <p:nvPr>
            <p:extLst>
              <p:ext uri="{D42A27DB-BD31-4B8C-83A1-F6EECF244321}">
                <p14:modId xmlns:p14="http://schemas.microsoft.com/office/powerpoint/2010/main" val="1571664100"/>
              </p:ext>
            </p:extLst>
          </p:nvPr>
        </p:nvGraphicFramePr>
        <p:xfrm>
          <a:off x="537067" y="8199650"/>
          <a:ext cx="6227619" cy="1572944"/>
        </p:xfrm>
        <a:graphic>
          <a:graphicData uri="http://schemas.openxmlformats.org/drawingml/2006/table">
            <a:tbl>
              <a:tblPr firstRow="1" bandRow="1">
                <a:tableStyleId>{46F890A9-2807-4EBB-B81D-B2AA78EC7F39}</a:tableStyleId>
              </a:tblPr>
              <a:tblGrid>
                <a:gridCol w="606137">
                  <a:extLst>
                    <a:ext uri="{9D8B030D-6E8A-4147-A177-3AD203B41FA5}">
                      <a16:colId xmlns:a16="http://schemas.microsoft.com/office/drawing/2014/main" val="3481023442"/>
                    </a:ext>
                  </a:extLst>
                </a:gridCol>
                <a:gridCol w="581891">
                  <a:extLst>
                    <a:ext uri="{9D8B030D-6E8A-4147-A177-3AD203B41FA5}">
                      <a16:colId xmlns:a16="http://schemas.microsoft.com/office/drawing/2014/main" val="2468124475"/>
                    </a:ext>
                  </a:extLst>
                </a:gridCol>
                <a:gridCol w="1302327">
                  <a:extLst>
                    <a:ext uri="{9D8B030D-6E8A-4147-A177-3AD203B41FA5}">
                      <a16:colId xmlns:a16="http://schemas.microsoft.com/office/drawing/2014/main" val="3106697956"/>
                    </a:ext>
                  </a:extLst>
                </a:gridCol>
                <a:gridCol w="2760518">
                  <a:extLst>
                    <a:ext uri="{9D8B030D-6E8A-4147-A177-3AD203B41FA5}">
                      <a16:colId xmlns:a16="http://schemas.microsoft.com/office/drawing/2014/main" val="2124270240"/>
                    </a:ext>
                  </a:extLst>
                </a:gridCol>
                <a:gridCol w="976746">
                  <a:extLst>
                    <a:ext uri="{9D8B030D-6E8A-4147-A177-3AD203B41FA5}">
                      <a16:colId xmlns:a16="http://schemas.microsoft.com/office/drawing/2014/main" val="1549881792"/>
                    </a:ext>
                  </a:extLst>
                </a:gridCol>
              </a:tblGrid>
              <a:tr h="194865">
                <a:tc gridSpan="2">
                  <a:txBody>
                    <a:bodyPr/>
                    <a:lstStyle/>
                    <a:p>
                      <a:pPr algn="ctr"/>
                      <a:r>
                        <a:rPr kumimoji="1" lang="ja-JP" altLang="en-US" sz="1000" dirty="0"/>
                        <a:t>時間</a:t>
                      </a:r>
                    </a:p>
                  </a:txBody>
                  <a:tcPr anchor="ctr">
                    <a:solidFill>
                      <a:srgbClr val="399DCF">
                        <a:alpha val="49000"/>
                      </a:srgbClr>
                    </a:solidFill>
                  </a:tcPr>
                </a:tc>
                <a:tc hMerge="1">
                  <a:txBody>
                    <a:bodyPr/>
                    <a:lstStyle/>
                    <a:p>
                      <a:pPr algn="ctr"/>
                      <a:endParaRPr kumimoji="1" lang="ja-JP" altLang="en-US" sz="1100" dirty="0"/>
                    </a:p>
                  </a:txBody>
                  <a:tcPr anchor="ctr">
                    <a:solidFill>
                      <a:srgbClr val="399DCF">
                        <a:alpha val="49000"/>
                      </a:srgbClr>
                    </a:solidFill>
                  </a:tcPr>
                </a:tc>
                <a:tc>
                  <a:txBody>
                    <a:bodyPr/>
                    <a:lstStyle/>
                    <a:p>
                      <a:pPr algn="ctr"/>
                      <a:r>
                        <a:rPr kumimoji="1" lang="ja-JP" altLang="en-US" sz="1000" dirty="0"/>
                        <a:t>形式</a:t>
                      </a:r>
                    </a:p>
                  </a:txBody>
                  <a:tcPr anchor="ctr">
                    <a:solidFill>
                      <a:srgbClr val="399DCF">
                        <a:alpha val="49000"/>
                      </a:srgbClr>
                    </a:solidFill>
                  </a:tcPr>
                </a:tc>
                <a:tc>
                  <a:txBody>
                    <a:bodyPr/>
                    <a:lstStyle/>
                    <a:p>
                      <a:pPr algn="ctr"/>
                      <a:r>
                        <a:rPr kumimoji="1" lang="ja-JP" altLang="en-US" sz="1000" dirty="0"/>
                        <a:t>内容</a:t>
                      </a:r>
                    </a:p>
                  </a:txBody>
                  <a:tcPr anchor="ctr">
                    <a:solidFill>
                      <a:srgbClr val="399DCF">
                        <a:alpha val="49000"/>
                      </a:srgbClr>
                    </a:solidFill>
                  </a:tcPr>
                </a:tc>
                <a:tc>
                  <a:txBody>
                    <a:bodyPr/>
                    <a:lstStyle/>
                    <a:p>
                      <a:pPr algn="ctr"/>
                      <a:r>
                        <a:rPr kumimoji="1" lang="ja-JP" altLang="en-US" sz="1000" dirty="0"/>
                        <a:t>所要時間</a:t>
                      </a:r>
                    </a:p>
                  </a:txBody>
                  <a:tcPr anchor="ctr">
                    <a:solidFill>
                      <a:srgbClr val="399DCF">
                        <a:alpha val="49000"/>
                      </a:srgbClr>
                    </a:solidFill>
                  </a:tcPr>
                </a:tc>
                <a:extLst>
                  <a:ext uri="{0D108BD9-81ED-4DB2-BD59-A6C34878D82A}">
                    <a16:rowId xmlns:a16="http://schemas.microsoft.com/office/drawing/2014/main" val="1999006307"/>
                  </a:ext>
                </a:extLst>
              </a:tr>
              <a:tr h="298792">
                <a:tc>
                  <a:txBody>
                    <a:bodyPr/>
                    <a:lstStyle/>
                    <a:p>
                      <a:pPr algn="ctr"/>
                      <a:r>
                        <a:rPr kumimoji="1" lang="en-US" altLang="ja-JP" sz="1000" dirty="0"/>
                        <a:t>9:00</a:t>
                      </a:r>
                      <a:endParaRPr kumimoji="1" lang="ja-JP" altLang="en-US" sz="1000" dirty="0"/>
                    </a:p>
                  </a:txBody>
                  <a:tcPr anchor="ctr"/>
                </a:tc>
                <a:tc>
                  <a:txBody>
                    <a:bodyPr/>
                    <a:lstStyle/>
                    <a:p>
                      <a:pPr algn="ctr"/>
                      <a:r>
                        <a:rPr kumimoji="1" lang="en-US" altLang="ja-JP" sz="1000" dirty="0"/>
                        <a:t>9:30</a:t>
                      </a:r>
                      <a:endParaRPr kumimoji="1" lang="ja-JP" altLang="en-US" sz="1000" dirty="0"/>
                    </a:p>
                  </a:txBody>
                  <a:tcPr anchor="ctr"/>
                </a:tc>
                <a:tc>
                  <a:txBody>
                    <a:bodyPr/>
                    <a:lstStyle/>
                    <a:p>
                      <a:pPr algn="ctr"/>
                      <a:r>
                        <a:rPr kumimoji="1" lang="ja-JP" altLang="en-US" sz="1000" dirty="0"/>
                        <a:t>ー</a:t>
                      </a:r>
                    </a:p>
                  </a:txBody>
                  <a:tcPr anchor="ctr"/>
                </a:tc>
                <a:tc>
                  <a:txBody>
                    <a:bodyPr/>
                    <a:lstStyle/>
                    <a:p>
                      <a:pPr algn="ctr"/>
                      <a:r>
                        <a:rPr kumimoji="1" lang="ja-JP" altLang="en-US" sz="1000" dirty="0"/>
                        <a:t>発表準備</a:t>
                      </a:r>
                    </a:p>
                  </a:txBody>
                  <a:tcPr anchor="ctr"/>
                </a:tc>
                <a:tc>
                  <a:txBody>
                    <a:bodyPr/>
                    <a:lstStyle/>
                    <a:p>
                      <a:pPr algn="ctr"/>
                      <a:r>
                        <a:rPr kumimoji="1" lang="en-US" altLang="ja-JP" sz="1000" dirty="0"/>
                        <a:t>30</a:t>
                      </a:r>
                      <a:r>
                        <a:rPr kumimoji="1" lang="ja-JP" altLang="en-US" sz="1000" dirty="0"/>
                        <a:t>分</a:t>
                      </a:r>
                    </a:p>
                  </a:txBody>
                  <a:tcPr anchor="ctr"/>
                </a:tc>
                <a:extLst>
                  <a:ext uri="{0D108BD9-81ED-4DB2-BD59-A6C34878D82A}">
                    <a16:rowId xmlns:a16="http://schemas.microsoft.com/office/drawing/2014/main" val="1897369759"/>
                  </a:ext>
                </a:extLst>
              </a:tr>
              <a:tr h="29879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dirty="0"/>
                        <a:t>9:30</a:t>
                      </a:r>
                      <a:endParaRPr kumimoji="1" lang="ja-JP" altLang="en-US" sz="1000" dirty="0"/>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dirty="0"/>
                        <a:t>11:00</a:t>
                      </a:r>
                      <a:endParaRPr kumimoji="1" lang="ja-JP" altLang="en-US" sz="1000" dirty="0"/>
                    </a:p>
                  </a:txBody>
                  <a:tcPr anchor="ctr"/>
                </a:tc>
                <a:tc>
                  <a:txBody>
                    <a:bodyPr/>
                    <a:lstStyle/>
                    <a:p>
                      <a:pPr algn="ctr"/>
                      <a:r>
                        <a:rPr kumimoji="1" lang="ja-JP" altLang="en-US" sz="1000" dirty="0"/>
                        <a:t>発表と討論</a:t>
                      </a:r>
                    </a:p>
                  </a:txBody>
                  <a:tcPr anchor="ctr"/>
                </a:tc>
                <a:tc>
                  <a:txBody>
                    <a:bodyPr/>
                    <a:lstStyle/>
                    <a:p>
                      <a:pPr algn="ctr"/>
                      <a:r>
                        <a:rPr kumimoji="1" lang="ja-JP" altLang="en-US" sz="1000" dirty="0"/>
                        <a:t>研究計画書・解析結果報告</a:t>
                      </a:r>
                    </a:p>
                  </a:txBody>
                  <a:tcPr anchor="ctr"/>
                </a:tc>
                <a:tc>
                  <a:txBody>
                    <a:bodyPr/>
                    <a:lstStyle/>
                    <a:p>
                      <a:pPr algn="ctr"/>
                      <a:r>
                        <a:rPr kumimoji="1" lang="en-US" altLang="ja-JP" sz="1000" dirty="0"/>
                        <a:t>1</a:t>
                      </a:r>
                      <a:r>
                        <a:rPr kumimoji="1" lang="ja-JP" altLang="en-US" sz="1000" dirty="0"/>
                        <a:t>時間</a:t>
                      </a:r>
                      <a:r>
                        <a:rPr kumimoji="1" lang="en-US" altLang="ja-JP" sz="1000" dirty="0"/>
                        <a:t>30</a:t>
                      </a:r>
                      <a:r>
                        <a:rPr kumimoji="1" lang="ja-JP" altLang="en-US" sz="1000" dirty="0"/>
                        <a:t>分</a:t>
                      </a:r>
                    </a:p>
                  </a:txBody>
                  <a:tcPr anchor="ctr"/>
                </a:tc>
                <a:extLst>
                  <a:ext uri="{0D108BD9-81ED-4DB2-BD59-A6C34878D82A}">
                    <a16:rowId xmlns:a16="http://schemas.microsoft.com/office/drawing/2014/main" val="402405301"/>
                  </a:ext>
                </a:extLst>
              </a:tr>
              <a:tr h="22335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dirty="0"/>
                        <a:t>11:00</a:t>
                      </a:r>
                      <a:endParaRPr kumimoji="1" lang="ja-JP" altLang="en-US" sz="1000" dirty="0"/>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dirty="0"/>
                        <a:t>11:15</a:t>
                      </a:r>
                      <a:endParaRPr kumimoji="1" lang="ja-JP" altLang="en-US" sz="1000" dirty="0"/>
                    </a:p>
                  </a:txBody>
                  <a:tcPr anchor="ctr"/>
                </a:tc>
                <a:tc>
                  <a:txBody>
                    <a:bodyPr/>
                    <a:lstStyle/>
                    <a:p>
                      <a:pPr algn="ctr"/>
                      <a:r>
                        <a:rPr kumimoji="1" lang="ja-JP" altLang="en-US" sz="1000" dirty="0"/>
                        <a:t>プレナリ</a:t>
                      </a:r>
                      <a:r>
                        <a:rPr kumimoji="1" lang="en-US" altLang="ja-JP" sz="1000" dirty="0"/>
                        <a:t>―</a:t>
                      </a:r>
                      <a:endParaRPr kumimoji="1" lang="ja-JP" altLang="en-US" sz="1000" dirty="0"/>
                    </a:p>
                  </a:txBody>
                  <a:tcPr anchor="ctr"/>
                </a:tc>
                <a:tc>
                  <a:txBody>
                    <a:bodyPr/>
                    <a:lstStyle/>
                    <a:p>
                      <a:pPr algn="ctr"/>
                      <a:r>
                        <a:rPr kumimoji="1" lang="ja-JP" altLang="en-US" sz="1000" dirty="0"/>
                        <a:t>ラップアップ・閉会式・受講証授与</a:t>
                      </a:r>
                    </a:p>
                  </a:txBody>
                  <a:tcPr anchor="ctr"/>
                </a:tc>
                <a:tc>
                  <a:txBody>
                    <a:bodyPr/>
                    <a:lstStyle/>
                    <a:p>
                      <a:pPr algn="ctr"/>
                      <a:r>
                        <a:rPr kumimoji="1" lang="en-US" altLang="ja-JP" sz="1000" dirty="0"/>
                        <a:t>15</a:t>
                      </a:r>
                      <a:r>
                        <a:rPr kumimoji="1" lang="ja-JP" altLang="en-US" sz="1000" dirty="0"/>
                        <a:t>分</a:t>
                      </a:r>
                    </a:p>
                  </a:txBody>
                  <a:tcPr anchor="ctr"/>
                </a:tc>
                <a:extLst>
                  <a:ext uri="{0D108BD9-81ED-4DB2-BD59-A6C34878D82A}">
                    <a16:rowId xmlns:a16="http://schemas.microsoft.com/office/drawing/2014/main" val="1436147395"/>
                  </a:ext>
                </a:extLst>
              </a:tr>
              <a:tr h="22335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dirty="0"/>
                        <a:t>11:15</a:t>
                      </a:r>
                      <a:endParaRPr kumimoji="1" lang="ja-JP" altLang="en-US" sz="1000" dirty="0"/>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dirty="0"/>
                        <a:t>12:35</a:t>
                      </a:r>
                      <a:endParaRPr kumimoji="1" lang="ja-JP" altLang="en-US" sz="1000" dirty="0"/>
                    </a:p>
                  </a:txBody>
                  <a:tcPr anchor="ctr"/>
                </a:tc>
                <a:tc>
                  <a:txBody>
                    <a:bodyPr/>
                    <a:lstStyle/>
                    <a:p>
                      <a:pPr algn="ctr"/>
                      <a:r>
                        <a:rPr kumimoji="1" lang="ja-JP" altLang="en-US" sz="1000" dirty="0"/>
                        <a:t>ー</a:t>
                      </a:r>
                    </a:p>
                  </a:txBody>
                  <a:tcPr anchor="ctr"/>
                </a:tc>
                <a:tc>
                  <a:txBody>
                    <a:bodyPr/>
                    <a:lstStyle/>
                    <a:p>
                      <a:pPr algn="ctr"/>
                      <a:r>
                        <a:rPr kumimoji="1" lang="ja-JP" altLang="en-US" sz="1000" dirty="0"/>
                        <a:t>軽井沢駅へ移動</a:t>
                      </a:r>
                      <a:r>
                        <a:rPr kumimoji="1" lang="en-US" altLang="ja-JP" sz="1000" dirty="0"/>
                        <a:t>(</a:t>
                      </a:r>
                      <a:r>
                        <a:rPr kumimoji="1" lang="ja-JP" altLang="en-US" sz="1000" dirty="0"/>
                        <a:t>無料シャトルバス</a:t>
                      </a:r>
                      <a:r>
                        <a:rPr kumimoji="1" lang="en-US" altLang="ja-JP" sz="1000" dirty="0"/>
                        <a:t>11:35</a:t>
                      </a:r>
                      <a:r>
                        <a:rPr kumimoji="1" lang="ja-JP" altLang="en-US" sz="1000"/>
                        <a:t>発</a:t>
                      </a:r>
                      <a:r>
                        <a:rPr kumimoji="1" lang="en-US" altLang="ja-JP" sz="1000"/>
                        <a:t>)</a:t>
                      </a:r>
                      <a:endParaRPr kumimoji="1" lang="ja-JP" altLang="en-US" sz="1000" dirty="0"/>
                    </a:p>
                  </a:txBody>
                  <a:tcPr anchor="ctr"/>
                </a:tc>
                <a:tc>
                  <a:txBody>
                    <a:bodyPr/>
                    <a:lstStyle/>
                    <a:p>
                      <a:pPr algn="ctr"/>
                      <a:r>
                        <a:rPr kumimoji="1" lang="en-US" altLang="ja-JP" sz="1000" dirty="0"/>
                        <a:t>1</a:t>
                      </a:r>
                      <a:r>
                        <a:rPr kumimoji="1" lang="ja-JP" altLang="en-US" sz="1000" dirty="0"/>
                        <a:t>時間</a:t>
                      </a:r>
                      <a:r>
                        <a:rPr kumimoji="1" lang="en-US" altLang="ja-JP" sz="1000" dirty="0"/>
                        <a:t>20</a:t>
                      </a:r>
                      <a:r>
                        <a:rPr kumimoji="1" lang="ja-JP" altLang="en-US" sz="1000" dirty="0"/>
                        <a:t>分</a:t>
                      </a:r>
                    </a:p>
                  </a:txBody>
                  <a:tcPr anchor="ctr"/>
                </a:tc>
                <a:extLst>
                  <a:ext uri="{0D108BD9-81ED-4DB2-BD59-A6C34878D82A}">
                    <a16:rowId xmlns:a16="http://schemas.microsoft.com/office/drawing/2014/main" val="1894421289"/>
                  </a:ext>
                </a:extLst>
              </a:tr>
              <a:tr h="22335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dirty="0"/>
                        <a:t>12:35</a:t>
                      </a:r>
                      <a:endParaRPr kumimoji="1" lang="ja-JP" altLang="en-US" sz="1000" dirty="0"/>
                    </a:p>
                  </a:txBody>
                  <a:tcPr anchor="ctr"/>
                </a:tc>
                <a:tc>
                  <a:txBody>
                    <a:bodyPr/>
                    <a:lstStyle/>
                    <a:p>
                      <a:pPr algn="ctr"/>
                      <a:endParaRPr kumimoji="1" lang="ja-JP" altLang="en-US" sz="1000" dirty="0"/>
                    </a:p>
                  </a:txBody>
                  <a:tcPr anchor="ctr"/>
                </a:tc>
                <a:tc>
                  <a:txBody>
                    <a:bodyPr/>
                    <a:lstStyle/>
                    <a:p>
                      <a:pPr algn="ctr"/>
                      <a:r>
                        <a:rPr kumimoji="1" lang="ja-JP" altLang="en-US" sz="1000" dirty="0"/>
                        <a:t>ー</a:t>
                      </a:r>
                    </a:p>
                  </a:txBody>
                  <a:tcPr anchor="ctr"/>
                </a:tc>
                <a:tc>
                  <a:txBody>
                    <a:bodyPr/>
                    <a:lstStyle/>
                    <a:p>
                      <a:pPr algn="ctr"/>
                      <a:r>
                        <a:rPr kumimoji="1" lang="ja-JP" altLang="en-US" sz="1000" dirty="0"/>
                        <a:t>解散</a:t>
                      </a:r>
                    </a:p>
                  </a:txBody>
                  <a:tcPr anchor="ctr"/>
                </a:tc>
                <a:tc>
                  <a:txBody>
                    <a:bodyPr/>
                    <a:lstStyle/>
                    <a:p>
                      <a:pPr algn="ctr"/>
                      <a:endParaRPr kumimoji="1" lang="ja-JP" altLang="en-US" sz="1000" dirty="0"/>
                    </a:p>
                  </a:txBody>
                  <a:tcPr anchor="ctr"/>
                </a:tc>
                <a:extLst>
                  <a:ext uri="{0D108BD9-81ED-4DB2-BD59-A6C34878D82A}">
                    <a16:rowId xmlns:a16="http://schemas.microsoft.com/office/drawing/2014/main" val="169426090"/>
                  </a:ext>
                </a:extLst>
              </a:tr>
            </a:tbl>
          </a:graphicData>
        </a:graphic>
      </p:graphicFrame>
    </p:spTree>
    <p:extLst>
      <p:ext uri="{BB962C8B-B14F-4D97-AF65-F5344CB8AC3E}">
        <p14:creationId xmlns:p14="http://schemas.microsoft.com/office/powerpoint/2010/main" val="417050190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5724</TotalTime>
  <Words>693</Words>
  <Application>Microsoft Office PowerPoint</Application>
  <PresentationFormat>A4 210 x 297 mm</PresentationFormat>
  <Paragraphs>202</Paragraphs>
  <Slides>2</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BIZ UD明朝 Medium</vt:lpstr>
      <vt:lpstr>Meiryo UI</vt:lpstr>
      <vt:lpstr>メイリオ</vt:lpstr>
      <vt:lpstr>游ゴシック</vt:lpstr>
      <vt:lpstr>游明朝</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Takeshi Wada</dc:creator>
  <cp:lastModifiedBy>icebiz05@outlook.jp</cp:lastModifiedBy>
  <cp:revision>10</cp:revision>
  <dcterms:created xsi:type="dcterms:W3CDTF">2023-03-22T23:04:45Z</dcterms:created>
  <dcterms:modified xsi:type="dcterms:W3CDTF">2023-06-07T05:02:13Z</dcterms:modified>
</cp:coreProperties>
</file>